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6" r:id="rId2"/>
    <p:sldId id="471" r:id="rId3"/>
    <p:sldId id="476" r:id="rId4"/>
    <p:sldId id="481" r:id="rId5"/>
    <p:sldId id="475" r:id="rId6"/>
    <p:sldId id="483" r:id="rId7"/>
    <p:sldId id="482" r:id="rId8"/>
    <p:sldId id="487" r:id="rId9"/>
    <p:sldId id="484" r:id="rId10"/>
    <p:sldId id="485" r:id="rId11"/>
    <p:sldId id="488" r:id="rId12"/>
    <p:sldId id="486" r:id="rId13"/>
    <p:sldId id="46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5E79F-EDCB-4092-BCE5-EEEAE799662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96B759-0C97-493A-8ED4-EBEB9069B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A2C3EB-469D-4C40-A68B-F7A128BA703C}"/>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F045E53D-1456-481F-A0D8-FD78D2E738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1978F8-D50F-45BA-8303-EA2B20B2472A}"/>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127547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D2F40-D977-4C01-A261-B29ADD77C6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C04CC6-0703-4C01-9452-3C02B0C09E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8893707-6F35-4F8D-A5C9-9914D2E81C44}"/>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4CE990A0-66B2-4F1C-899E-C9D7EB9E28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16AF00-EC6F-4FFC-9F74-CE73B0ECA9EF}"/>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4268886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120BB0-D55B-411A-8D80-EE670AFAA6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918493-1A9D-4151-AD47-CC36F13D30B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4F32F9-27B6-4506-876B-A1814E0F85F8}"/>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C4FF4B99-E5F2-4978-80C5-37DE394B8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D8D8F-8200-4AC3-A388-827F0C2334F4}"/>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49889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C2094-174B-454B-9601-BCB200F000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01A6C5-4748-4080-9A43-0CFAD9F39D6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397242-DDA7-4870-99D4-ACBC620A3393}"/>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7F5D48D4-91F5-41B2-B69C-AE09021021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42DD41-397D-4489-A3C8-3E1BD75FF017}"/>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82965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EC2E1-5BD5-48F3-B6C3-72B5816144B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5DE1AA-02EF-4114-9757-39629DD5B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82BC9C0-622D-48CE-B18B-F2C1DD4F6F4D}"/>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F217F08C-3FE6-4DFD-A2CF-A7320D30E1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48F331-1F4B-4392-A2EF-83CBFD21C13F}"/>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47306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235F-3F6F-4393-9A23-BF37AC9DF3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7E201B-84EF-4FF7-ABB8-F8FCB08A3CB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47281C1-E8D3-42E1-B6D8-14E7D46ED13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B8F54B3-F9B3-4249-B8F4-5F017469A365}"/>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6" name="页脚占位符 5">
            <a:extLst>
              <a:ext uri="{FF2B5EF4-FFF2-40B4-BE49-F238E27FC236}">
                <a16:creationId xmlns:a16="http://schemas.microsoft.com/office/drawing/2014/main" id="{798B20BC-E489-4C08-805E-F12090980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CD1153-FF86-4A07-99EA-1E003C70489C}"/>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2904945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58FB7-CCC0-4CA6-A545-E840FCB8D8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3EABFE-B238-479A-AF39-AE80DF689E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210D3C5-C4DC-4578-819C-4CDDF731456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6C69B9C-E446-4669-8F92-56C4A97C6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19DB4CC-799E-4720-BA18-3BB8272DAAD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2F1E6A6-8077-4C85-995F-C47DDE75605A}"/>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8" name="页脚占位符 7">
            <a:extLst>
              <a:ext uri="{FF2B5EF4-FFF2-40B4-BE49-F238E27FC236}">
                <a16:creationId xmlns:a16="http://schemas.microsoft.com/office/drawing/2014/main" id="{9B895961-B13B-4C9E-AB4E-7C9DCEA4F1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B910365-6867-412B-8DD4-5D83ADCA6B99}"/>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234588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996FE-BBAA-400C-B0A8-C5D2050CD2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CDFE00B-FBD0-48A5-8863-E1B130E5FE6F}"/>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4" name="页脚占位符 3">
            <a:extLst>
              <a:ext uri="{FF2B5EF4-FFF2-40B4-BE49-F238E27FC236}">
                <a16:creationId xmlns:a16="http://schemas.microsoft.com/office/drawing/2014/main" id="{9073E1BF-4400-4FDD-B6E8-67338D5E47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F67E396-F43D-4F42-A0DA-91E705FF5A1E}"/>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114639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9D3CCC-194A-433A-807E-065B6F90193F}"/>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3" name="页脚占位符 2">
            <a:extLst>
              <a:ext uri="{FF2B5EF4-FFF2-40B4-BE49-F238E27FC236}">
                <a16:creationId xmlns:a16="http://schemas.microsoft.com/office/drawing/2014/main" id="{8C33F554-4070-473E-8C0E-E8DD3D2DFFD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FDA0197-71F7-4556-99B7-4E5CC7935C4F}"/>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205179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F6F34-4592-488C-A94E-2FE4B9954D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C6DD507-0124-4CFB-A515-6638F66AD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AB30478-3DE5-4A62-84E0-9CCDF196B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D9BAD21-43CA-472B-8EE1-44B765EF4904}"/>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6" name="页脚占位符 5">
            <a:extLst>
              <a:ext uri="{FF2B5EF4-FFF2-40B4-BE49-F238E27FC236}">
                <a16:creationId xmlns:a16="http://schemas.microsoft.com/office/drawing/2014/main" id="{974F5B62-E307-4EBD-A968-BF7DACE827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F4BAA9-7274-48A5-91FB-14724BFFC19D}"/>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395753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9B18C-1B92-4810-8ED6-B4031596F91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E557CE-1846-4B62-AE80-FC881B619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91EA15-96D2-4BB4-897D-21BCBB423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B66927-F08D-4DDE-A830-FA0FED740A11}"/>
              </a:ext>
            </a:extLst>
          </p:cNvPr>
          <p:cNvSpPr>
            <a:spLocks noGrp="1"/>
          </p:cNvSpPr>
          <p:nvPr>
            <p:ph type="dt" sz="half" idx="10"/>
          </p:nvPr>
        </p:nvSpPr>
        <p:spPr/>
        <p:txBody>
          <a:bodyPr/>
          <a:lstStyle/>
          <a:p>
            <a:fld id="{8E74C9DF-BDDA-42D6-BD5A-461B83271A6C}" type="datetimeFigureOut">
              <a:rPr lang="zh-CN" altLang="en-US" smtClean="0"/>
              <a:t>2022/3/5</a:t>
            </a:fld>
            <a:endParaRPr lang="zh-CN" altLang="en-US"/>
          </a:p>
        </p:txBody>
      </p:sp>
      <p:sp>
        <p:nvSpPr>
          <p:cNvPr id="6" name="页脚占位符 5">
            <a:extLst>
              <a:ext uri="{FF2B5EF4-FFF2-40B4-BE49-F238E27FC236}">
                <a16:creationId xmlns:a16="http://schemas.microsoft.com/office/drawing/2014/main" id="{D92D47D4-1C86-4ECC-B53A-E09E2316C9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D32B63-55CB-4054-8D55-B775CE028A40}"/>
              </a:ext>
            </a:extLst>
          </p:cNvPr>
          <p:cNvSpPr>
            <a:spLocks noGrp="1"/>
          </p:cNvSpPr>
          <p:nvPr>
            <p:ph type="sldNum" sz="quarter" idx="12"/>
          </p:nvPr>
        </p:nvSpPr>
        <p:spPr/>
        <p:txBody>
          <a:body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216912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D49DF0-8A7B-4FD2-BFED-0118A67A90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B88E39D-3A0D-41A5-95EA-F58BF3809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7A02C7C-3D69-45E5-A833-207A6B1D11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4C9DF-BDDA-42D6-BD5A-461B83271A6C}" type="datetimeFigureOut">
              <a:rPr lang="zh-CN" altLang="en-US" smtClean="0"/>
              <a:t>2022/3/5</a:t>
            </a:fld>
            <a:endParaRPr lang="zh-CN" altLang="en-US"/>
          </a:p>
        </p:txBody>
      </p:sp>
      <p:sp>
        <p:nvSpPr>
          <p:cNvPr id="5" name="页脚占位符 4">
            <a:extLst>
              <a:ext uri="{FF2B5EF4-FFF2-40B4-BE49-F238E27FC236}">
                <a16:creationId xmlns:a16="http://schemas.microsoft.com/office/drawing/2014/main" id="{407F98B4-F7AE-4FB7-A2BE-B61E0729F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30AB3F-ADBB-4B84-A8A1-FD048D3C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2D6EF-EEB8-4E47-945C-28FA4078E411}" type="slidenum">
              <a:rPr lang="zh-CN" altLang="en-US" smtClean="0"/>
              <a:t>‹#›</a:t>
            </a:fld>
            <a:endParaRPr lang="zh-CN" altLang="en-US"/>
          </a:p>
        </p:txBody>
      </p:sp>
    </p:spTree>
    <p:extLst>
      <p:ext uri="{BB962C8B-B14F-4D97-AF65-F5344CB8AC3E}">
        <p14:creationId xmlns:p14="http://schemas.microsoft.com/office/powerpoint/2010/main" val="3897572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Cut Tree Trunk Vectors, 600+ Images in AI, EPS format">
            <a:extLst>
              <a:ext uri="{FF2B5EF4-FFF2-40B4-BE49-F238E27FC236}">
                <a16:creationId xmlns:a16="http://schemas.microsoft.com/office/drawing/2014/main" id="{AF212E1A-767A-4B05-AC6B-197DAA39D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7" y="1595424"/>
            <a:ext cx="6105418" cy="36671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7C719C4-5032-477D-AA2D-E6100B8964C4}"/>
              </a:ext>
            </a:extLst>
          </p:cNvPr>
          <p:cNvSpPr/>
          <p:nvPr/>
        </p:nvSpPr>
        <p:spPr>
          <a:xfrm>
            <a:off x="5722555" y="788856"/>
            <a:ext cx="746889" cy="746889"/>
          </a:xfrm>
          <a:prstGeom prst="ellipse">
            <a:avLst/>
          </a:prstGeom>
          <a:solidFill>
            <a:srgbClr val="6D8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AEBC2DD-3DCD-48BC-A733-4114C69AD9CA}"/>
              </a:ext>
            </a:extLst>
          </p:cNvPr>
          <p:cNvSpPr txBox="1"/>
          <p:nvPr/>
        </p:nvSpPr>
        <p:spPr>
          <a:xfrm>
            <a:off x="7310598" y="1575581"/>
            <a:ext cx="4044416" cy="1323439"/>
          </a:xfrm>
          <a:prstGeom prst="rect">
            <a:avLst/>
          </a:prstGeom>
          <a:noFill/>
        </p:spPr>
        <p:txBody>
          <a:bodyPr wrap="square" rtlCol="0">
            <a:spAutoFit/>
          </a:bodyPr>
          <a:lstStyle/>
          <a:p>
            <a:pPr algn="r"/>
            <a:r>
              <a:rPr lang="en-US" altLang="zh-CN" sz="4000" b="1" dirty="0">
                <a:solidFill>
                  <a:schemeClr val="bg1">
                    <a:lumMod val="50000"/>
                  </a:schemeClr>
                </a:solidFill>
                <a:cs typeface="+mn-ea"/>
                <a:sym typeface="+mn-lt"/>
              </a:rPr>
              <a:t>A Lightweight Benchmark </a:t>
            </a:r>
            <a:endParaRPr lang="zh-CN" altLang="en-US" sz="4000" b="1" dirty="0">
              <a:solidFill>
                <a:schemeClr val="bg1">
                  <a:lumMod val="50000"/>
                </a:schemeClr>
              </a:solidFill>
              <a:cs typeface="+mn-ea"/>
              <a:sym typeface="+mn-lt"/>
            </a:endParaRPr>
          </a:p>
        </p:txBody>
      </p:sp>
      <p:sp>
        <p:nvSpPr>
          <p:cNvPr id="9" name="文本框 8">
            <a:extLst>
              <a:ext uri="{FF2B5EF4-FFF2-40B4-BE49-F238E27FC236}">
                <a16:creationId xmlns:a16="http://schemas.microsoft.com/office/drawing/2014/main" id="{BC899F38-0B68-4031-97B7-60C013103C53}"/>
              </a:ext>
            </a:extLst>
          </p:cNvPr>
          <p:cNvSpPr txBox="1"/>
          <p:nvPr/>
        </p:nvSpPr>
        <p:spPr>
          <a:xfrm>
            <a:off x="3043551" y="2444557"/>
            <a:ext cx="8162365" cy="2215991"/>
          </a:xfrm>
          <a:prstGeom prst="rect">
            <a:avLst/>
          </a:prstGeom>
          <a:noFill/>
        </p:spPr>
        <p:txBody>
          <a:bodyPr wrap="square" rtlCol="0">
            <a:spAutoFit/>
          </a:bodyPr>
          <a:lstStyle/>
          <a:p>
            <a:pPr algn="dist"/>
            <a:r>
              <a:rPr lang="en-US" altLang="zh-CN" sz="13800" i="1" dirty="0">
                <a:latin typeface="Agency FB" panose="020B0503020202020204" pitchFamily="34" charset="0"/>
                <a:cs typeface="+mn-ea"/>
                <a:sym typeface="+mn-lt"/>
              </a:rPr>
              <a:t>Logging Farm</a:t>
            </a:r>
            <a:endParaRPr lang="en-US" altLang="zh-CN" sz="8800" i="1" dirty="0">
              <a:latin typeface="Agency FB" panose="020B0503020202020204" pitchFamily="34" charset="0"/>
              <a:cs typeface="+mn-ea"/>
              <a:sym typeface="+mn-lt"/>
            </a:endParaRPr>
          </a:p>
        </p:txBody>
      </p:sp>
      <p:sp>
        <p:nvSpPr>
          <p:cNvPr id="10" name="Synergistically utilize technically sound portals with frictionless chains. Dramatically customize…">
            <a:extLst>
              <a:ext uri="{FF2B5EF4-FFF2-40B4-BE49-F238E27FC236}">
                <a16:creationId xmlns:a16="http://schemas.microsoft.com/office/drawing/2014/main" id="{4DB94081-97AB-4B80-92AC-C831D0CF60A7}"/>
              </a:ext>
            </a:extLst>
          </p:cNvPr>
          <p:cNvSpPr txBox="1"/>
          <p:nvPr/>
        </p:nvSpPr>
        <p:spPr>
          <a:xfrm>
            <a:off x="8617527" y="4681910"/>
            <a:ext cx="2588389" cy="40466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000" b="1" kern="0" dirty="0" err="1">
                <a:solidFill>
                  <a:schemeClr val="bg1">
                    <a:lumMod val="50000"/>
                  </a:schemeClr>
                </a:solidFill>
                <a:cs typeface="+mn-ea"/>
                <a:sym typeface="+mn-lt"/>
              </a:rPr>
              <a:t>Zekun</a:t>
            </a:r>
            <a:r>
              <a:rPr lang="en-US" altLang="zh-CN" sz="2000" b="1" kern="0" dirty="0">
                <a:solidFill>
                  <a:schemeClr val="bg1">
                    <a:lumMod val="50000"/>
                  </a:schemeClr>
                </a:solidFill>
                <a:cs typeface="+mn-ea"/>
                <a:sym typeface="+mn-lt"/>
              </a:rPr>
              <a:t> Song</a:t>
            </a:r>
            <a:endParaRPr sz="2000" b="1" kern="0" dirty="0">
              <a:solidFill>
                <a:schemeClr val="bg1">
                  <a:lumMod val="50000"/>
                </a:schemeClr>
              </a:solidFill>
              <a:cs typeface="+mn-ea"/>
              <a:sym typeface="+mn-lt"/>
            </a:endParaRPr>
          </a:p>
        </p:txBody>
      </p:sp>
    </p:spTree>
    <p:extLst>
      <p:ext uri="{BB962C8B-B14F-4D97-AF65-F5344CB8AC3E}">
        <p14:creationId xmlns:p14="http://schemas.microsoft.com/office/powerpoint/2010/main" val="2982587936"/>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1DB0FB-1C86-4167-9A69-8D1441E3B1AA}"/>
              </a:ext>
            </a:extLst>
          </p:cNvPr>
          <p:cNvSpPr txBox="1"/>
          <p:nvPr/>
        </p:nvSpPr>
        <p:spPr>
          <a:xfrm>
            <a:off x="4930542" y="0"/>
            <a:ext cx="2330915"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Version 5 </a:t>
            </a:r>
            <a:endParaRPr lang="zh-CN" altLang="en-US" sz="3200" dirty="0">
              <a:ln w="28575">
                <a:noFill/>
              </a:ln>
              <a:solidFill>
                <a:schemeClr val="tx1">
                  <a:lumMod val="85000"/>
                  <a:lumOff val="15000"/>
                </a:schemeClr>
              </a:solidFill>
              <a:cs typeface="+mn-ea"/>
              <a:sym typeface="+mn-lt"/>
            </a:endParaRPr>
          </a:p>
        </p:txBody>
      </p:sp>
      <p:sp>
        <p:nvSpPr>
          <p:cNvPr id="3" name="文本框 2">
            <a:extLst>
              <a:ext uri="{FF2B5EF4-FFF2-40B4-BE49-F238E27FC236}">
                <a16:creationId xmlns:a16="http://schemas.microsoft.com/office/drawing/2014/main" id="{0C62A02B-511F-4812-993D-A2291B2DFB2B}"/>
              </a:ext>
            </a:extLst>
          </p:cNvPr>
          <p:cNvSpPr txBox="1"/>
          <p:nvPr/>
        </p:nvSpPr>
        <p:spPr>
          <a:xfrm>
            <a:off x="560772" y="1868086"/>
            <a:ext cx="1740024" cy="369332"/>
          </a:xfrm>
          <a:prstGeom prst="rect">
            <a:avLst/>
          </a:prstGeom>
          <a:noFill/>
        </p:spPr>
        <p:txBody>
          <a:bodyPr wrap="square" rtlCol="0">
            <a:spAutoFit/>
          </a:bodyPr>
          <a:lstStyle/>
          <a:p>
            <a:r>
              <a:rPr lang="en-US" altLang="zh-CN" dirty="0"/>
              <a:t>Q-Learning</a:t>
            </a:r>
            <a:endParaRPr lang="zh-CN" altLang="en-US" dirty="0"/>
          </a:p>
        </p:txBody>
      </p:sp>
      <p:sp>
        <p:nvSpPr>
          <p:cNvPr id="5" name="文本框 4">
            <a:extLst>
              <a:ext uri="{FF2B5EF4-FFF2-40B4-BE49-F238E27FC236}">
                <a16:creationId xmlns:a16="http://schemas.microsoft.com/office/drawing/2014/main" id="{8448B571-B864-4227-9C29-CD29BF46F356}"/>
              </a:ext>
            </a:extLst>
          </p:cNvPr>
          <p:cNvSpPr txBox="1"/>
          <p:nvPr/>
        </p:nvSpPr>
        <p:spPr>
          <a:xfrm>
            <a:off x="352887" y="3580160"/>
            <a:ext cx="2155794" cy="369332"/>
          </a:xfrm>
          <a:prstGeom prst="rect">
            <a:avLst/>
          </a:prstGeom>
          <a:noFill/>
        </p:spPr>
        <p:txBody>
          <a:bodyPr wrap="square" rtlCol="0">
            <a:spAutoFit/>
          </a:bodyPr>
          <a:lstStyle/>
          <a:p>
            <a:r>
              <a:rPr lang="en-US" altLang="zh-CN" dirty="0"/>
              <a:t>Deep Q-Learning</a:t>
            </a:r>
            <a:endParaRPr lang="zh-CN" altLang="en-US" dirty="0"/>
          </a:p>
        </p:txBody>
      </p:sp>
      <p:sp>
        <p:nvSpPr>
          <p:cNvPr id="6" name="文本框 5">
            <a:extLst>
              <a:ext uri="{FF2B5EF4-FFF2-40B4-BE49-F238E27FC236}">
                <a16:creationId xmlns:a16="http://schemas.microsoft.com/office/drawing/2014/main" id="{77E32AC3-8166-4392-A08C-FC1B036FE709}"/>
              </a:ext>
            </a:extLst>
          </p:cNvPr>
          <p:cNvSpPr txBox="1"/>
          <p:nvPr/>
        </p:nvSpPr>
        <p:spPr>
          <a:xfrm>
            <a:off x="520869" y="5277398"/>
            <a:ext cx="1740024" cy="369332"/>
          </a:xfrm>
          <a:prstGeom prst="rect">
            <a:avLst/>
          </a:prstGeom>
          <a:noFill/>
        </p:spPr>
        <p:txBody>
          <a:bodyPr wrap="square" rtlCol="0">
            <a:spAutoFit/>
          </a:bodyPr>
          <a:lstStyle/>
          <a:p>
            <a:r>
              <a:rPr lang="en-US" altLang="zh-CN" dirty="0"/>
              <a:t>Policy Gradient</a:t>
            </a:r>
            <a:endParaRPr lang="zh-CN" altLang="en-US" dirty="0"/>
          </a:p>
        </p:txBody>
      </p:sp>
      <p:pic>
        <p:nvPicPr>
          <p:cNvPr id="8" name="图片 7">
            <a:extLst>
              <a:ext uri="{FF2B5EF4-FFF2-40B4-BE49-F238E27FC236}">
                <a16:creationId xmlns:a16="http://schemas.microsoft.com/office/drawing/2014/main" id="{ADD30F51-7EA0-4705-AD68-3010CC7A3D01}"/>
              </a:ext>
            </a:extLst>
          </p:cNvPr>
          <p:cNvPicPr>
            <a:picLocks noChangeAspect="1"/>
          </p:cNvPicPr>
          <p:nvPr/>
        </p:nvPicPr>
        <p:blipFill rotWithShape="1">
          <a:blip r:embed="rId2">
            <a:extLst>
              <a:ext uri="{28A0092B-C50C-407E-A947-70E740481C1C}">
                <a14:useLocalDpi xmlns:a14="http://schemas.microsoft.com/office/drawing/2010/main" val="0"/>
              </a:ext>
            </a:extLst>
          </a:blip>
          <a:srcRect l="8520" t="11342" r="9636" b="6427"/>
          <a:stretch/>
        </p:blipFill>
        <p:spPr>
          <a:xfrm>
            <a:off x="2592113" y="577379"/>
            <a:ext cx="4011292" cy="2059178"/>
          </a:xfrm>
          <a:prstGeom prst="rect">
            <a:avLst/>
          </a:prstGeom>
        </p:spPr>
      </p:pic>
      <p:pic>
        <p:nvPicPr>
          <p:cNvPr id="12" name="图片 11">
            <a:extLst>
              <a:ext uri="{FF2B5EF4-FFF2-40B4-BE49-F238E27FC236}">
                <a16:creationId xmlns:a16="http://schemas.microsoft.com/office/drawing/2014/main" id="{DF8662BA-B64C-4036-B37B-0FE910FD91D0}"/>
              </a:ext>
            </a:extLst>
          </p:cNvPr>
          <p:cNvPicPr>
            <a:picLocks noChangeAspect="1"/>
          </p:cNvPicPr>
          <p:nvPr/>
        </p:nvPicPr>
        <p:blipFill rotWithShape="1">
          <a:blip r:embed="rId3">
            <a:extLst>
              <a:ext uri="{28A0092B-C50C-407E-A947-70E740481C1C}">
                <a14:useLocalDpi xmlns:a14="http://schemas.microsoft.com/office/drawing/2010/main" val="0"/>
              </a:ext>
            </a:extLst>
          </a:blip>
          <a:srcRect l="8519" t="10916" r="9563" b="6854"/>
          <a:stretch/>
        </p:blipFill>
        <p:spPr>
          <a:xfrm>
            <a:off x="7206194" y="561014"/>
            <a:ext cx="4014862" cy="2059178"/>
          </a:xfrm>
          <a:prstGeom prst="rect">
            <a:avLst/>
          </a:prstGeom>
        </p:spPr>
      </p:pic>
      <p:pic>
        <p:nvPicPr>
          <p:cNvPr id="16" name="图片 15">
            <a:extLst>
              <a:ext uri="{FF2B5EF4-FFF2-40B4-BE49-F238E27FC236}">
                <a16:creationId xmlns:a16="http://schemas.microsoft.com/office/drawing/2014/main" id="{8B8703B7-9A6E-4F23-8CCA-EB5562B5E9CA}"/>
              </a:ext>
            </a:extLst>
          </p:cNvPr>
          <p:cNvPicPr>
            <a:picLocks noChangeAspect="1"/>
          </p:cNvPicPr>
          <p:nvPr/>
        </p:nvPicPr>
        <p:blipFill rotWithShape="1">
          <a:blip r:embed="rId4">
            <a:extLst>
              <a:ext uri="{28A0092B-C50C-407E-A947-70E740481C1C}">
                <a14:useLocalDpi xmlns:a14="http://schemas.microsoft.com/office/drawing/2010/main" val="0"/>
              </a:ext>
            </a:extLst>
          </a:blip>
          <a:srcRect l="8884" t="11486" r="9563" b="6426"/>
          <a:stretch/>
        </p:blipFill>
        <p:spPr>
          <a:xfrm>
            <a:off x="2599449" y="2636557"/>
            <a:ext cx="4003956" cy="2059178"/>
          </a:xfrm>
          <a:prstGeom prst="rect">
            <a:avLst/>
          </a:prstGeom>
        </p:spPr>
      </p:pic>
      <p:pic>
        <p:nvPicPr>
          <p:cNvPr id="19" name="图片 18">
            <a:extLst>
              <a:ext uri="{FF2B5EF4-FFF2-40B4-BE49-F238E27FC236}">
                <a16:creationId xmlns:a16="http://schemas.microsoft.com/office/drawing/2014/main" id="{42DC6D99-AB5A-4E88-828D-E0E6A3AC182E}"/>
              </a:ext>
            </a:extLst>
          </p:cNvPr>
          <p:cNvPicPr>
            <a:picLocks noChangeAspect="1"/>
          </p:cNvPicPr>
          <p:nvPr/>
        </p:nvPicPr>
        <p:blipFill rotWithShape="1">
          <a:blip r:embed="rId5">
            <a:extLst>
              <a:ext uri="{28A0092B-C50C-407E-A947-70E740481C1C}">
                <a14:useLocalDpi xmlns:a14="http://schemas.microsoft.com/office/drawing/2010/main" val="0"/>
              </a:ext>
            </a:extLst>
          </a:blip>
          <a:srcRect l="9175" t="11486" r="9636" b="6284"/>
          <a:stretch/>
        </p:blipFill>
        <p:spPr>
          <a:xfrm>
            <a:off x="7241880" y="2636557"/>
            <a:ext cx="3979176" cy="2059179"/>
          </a:xfrm>
          <a:prstGeom prst="rect">
            <a:avLst/>
          </a:prstGeom>
        </p:spPr>
      </p:pic>
      <p:pic>
        <p:nvPicPr>
          <p:cNvPr id="7" name="图片 6">
            <a:extLst>
              <a:ext uri="{FF2B5EF4-FFF2-40B4-BE49-F238E27FC236}">
                <a16:creationId xmlns:a16="http://schemas.microsoft.com/office/drawing/2014/main" id="{CCDE009B-F854-4C51-9A45-0A2A44F05086}"/>
              </a:ext>
            </a:extLst>
          </p:cNvPr>
          <p:cNvPicPr>
            <a:picLocks noChangeAspect="1"/>
          </p:cNvPicPr>
          <p:nvPr/>
        </p:nvPicPr>
        <p:blipFill rotWithShape="1">
          <a:blip r:embed="rId6">
            <a:extLst>
              <a:ext uri="{28A0092B-C50C-407E-A947-70E740481C1C}">
                <a14:useLocalDpi xmlns:a14="http://schemas.microsoft.com/office/drawing/2010/main" val="0"/>
              </a:ext>
            </a:extLst>
          </a:blip>
          <a:srcRect l="8592" t="11486" r="9709" b="6426"/>
          <a:stretch/>
        </p:blipFill>
        <p:spPr>
          <a:xfrm>
            <a:off x="2605617" y="4702572"/>
            <a:ext cx="3997788" cy="2052341"/>
          </a:xfrm>
          <a:prstGeom prst="rect">
            <a:avLst/>
          </a:prstGeom>
        </p:spPr>
      </p:pic>
      <p:pic>
        <p:nvPicPr>
          <p:cNvPr id="10" name="图片 9">
            <a:extLst>
              <a:ext uri="{FF2B5EF4-FFF2-40B4-BE49-F238E27FC236}">
                <a16:creationId xmlns:a16="http://schemas.microsoft.com/office/drawing/2014/main" id="{4E569448-8869-417D-906E-67D269238499}"/>
              </a:ext>
            </a:extLst>
          </p:cNvPr>
          <p:cNvPicPr>
            <a:picLocks noChangeAspect="1"/>
          </p:cNvPicPr>
          <p:nvPr/>
        </p:nvPicPr>
        <p:blipFill rotWithShape="1">
          <a:blip r:embed="rId7">
            <a:extLst>
              <a:ext uri="{28A0092B-C50C-407E-A947-70E740481C1C}">
                <a14:useLocalDpi xmlns:a14="http://schemas.microsoft.com/office/drawing/2010/main" val="0"/>
              </a:ext>
            </a:extLst>
          </a:blip>
          <a:srcRect l="8592" t="11343" r="9563" b="6284"/>
          <a:stretch/>
        </p:blipFill>
        <p:spPr>
          <a:xfrm>
            <a:off x="7223267" y="4712101"/>
            <a:ext cx="3997789" cy="2055803"/>
          </a:xfrm>
          <a:prstGeom prst="rect">
            <a:avLst/>
          </a:prstGeom>
        </p:spPr>
      </p:pic>
    </p:spTree>
    <p:extLst>
      <p:ext uri="{BB962C8B-B14F-4D97-AF65-F5344CB8AC3E}">
        <p14:creationId xmlns:p14="http://schemas.microsoft.com/office/powerpoint/2010/main" val="18669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ggy Mountain Forest Wallpapers - Top Free Foggy Mountain Forest  Backgrounds - WallpaperAccess">
            <a:extLst>
              <a:ext uri="{FF2B5EF4-FFF2-40B4-BE49-F238E27FC236}">
                <a16:creationId xmlns:a16="http://schemas.microsoft.com/office/drawing/2014/main" id="{36862543-7902-4078-92E9-97FF69EC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44" y="1475866"/>
            <a:ext cx="6096000" cy="39062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 name="椭圆 1">
            <a:extLst>
              <a:ext uri="{FF2B5EF4-FFF2-40B4-BE49-F238E27FC236}">
                <a16:creationId xmlns:a16="http://schemas.microsoft.com/office/drawing/2014/main" id="{76143FCC-22C0-4800-92E1-C747DF6FDFDD}"/>
              </a:ext>
            </a:extLst>
          </p:cNvPr>
          <p:cNvSpPr/>
          <p:nvPr/>
        </p:nvSpPr>
        <p:spPr>
          <a:xfrm>
            <a:off x="6024396" y="626607"/>
            <a:ext cx="746889" cy="746889"/>
          </a:xfrm>
          <a:prstGeom prst="ellipse">
            <a:avLst/>
          </a:prstGeom>
          <a:solidFill>
            <a:srgbClr val="6D8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6017E2E-F00A-4322-9A8C-88F73E6C34E0}"/>
              </a:ext>
            </a:extLst>
          </p:cNvPr>
          <p:cNvSpPr/>
          <p:nvPr/>
        </p:nvSpPr>
        <p:spPr>
          <a:xfrm>
            <a:off x="7234267" y="2558636"/>
            <a:ext cx="2541746" cy="106717"/>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cs typeface="+mn-ea"/>
              <a:sym typeface="+mn-lt"/>
            </a:endParaRPr>
          </a:p>
        </p:txBody>
      </p:sp>
      <p:sp>
        <p:nvSpPr>
          <p:cNvPr id="6" name="文本框 5">
            <a:extLst>
              <a:ext uri="{FF2B5EF4-FFF2-40B4-BE49-F238E27FC236}">
                <a16:creationId xmlns:a16="http://schemas.microsoft.com/office/drawing/2014/main" id="{6C8B2A79-18C8-45DE-A4E3-D9108AD118C5}"/>
              </a:ext>
            </a:extLst>
          </p:cNvPr>
          <p:cNvSpPr txBox="1"/>
          <p:nvPr/>
        </p:nvSpPr>
        <p:spPr>
          <a:xfrm>
            <a:off x="2965143" y="2775594"/>
            <a:ext cx="9081856" cy="830997"/>
          </a:xfrm>
          <a:prstGeom prst="rect">
            <a:avLst/>
          </a:prstGeom>
          <a:noFill/>
        </p:spPr>
        <p:txBody>
          <a:bodyPr wrap="square" rtlCol="0">
            <a:spAutoFit/>
          </a:bodyPr>
          <a:lstStyle/>
          <a:p>
            <a:pPr algn="r"/>
            <a:r>
              <a:rPr lang="en-US" altLang="zh-CN" sz="4800" dirty="0">
                <a:ln w="28575">
                  <a:noFill/>
                </a:ln>
                <a:solidFill>
                  <a:schemeClr val="bg1">
                    <a:lumMod val="50000"/>
                  </a:schemeClr>
                </a:solidFill>
                <a:cs typeface="+mn-ea"/>
                <a:sym typeface="+mn-lt"/>
              </a:rPr>
              <a:t>Impact of Hyperparameters</a:t>
            </a:r>
            <a:endParaRPr lang="zh-CN" altLang="en-US" sz="4800" dirty="0">
              <a:ln w="28575">
                <a:noFill/>
              </a:ln>
              <a:solidFill>
                <a:schemeClr val="bg1">
                  <a:lumMod val="50000"/>
                </a:schemeClr>
              </a:solidFill>
              <a:cs typeface="+mn-ea"/>
              <a:sym typeface="+mn-lt"/>
            </a:endParaRPr>
          </a:p>
        </p:txBody>
      </p:sp>
      <p:sp>
        <p:nvSpPr>
          <p:cNvPr id="8" name="椭圆 7">
            <a:extLst>
              <a:ext uri="{FF2B5EF4-FFF2-40B4-BE49-F238E27FC236}">
                <a16:creationId xmlns:a16="http://schemas.microsoft.com/office/drawing/2014/main" id="{20D41121-EEE3-4824-A2E3-02AF2EE425AD}"/>
              </a:ext>
            </a:extLst>
          </p:cNvPr>
          <p:cNvSpPr/>
          <p:nvPr/>
        </p:nvSpPr>
        <p:spPr>
          <a:xfrm>
            <a:off x="9587344" y="4677274"/>
            <a:ext cx="3161383" cy="3161383"/>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03235936"/>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1DB0FB-1C86-4167-9A69-8D1441E3B1AA}"/>
              </a:ext>
            </a:extLst>
          </p:cNvPr>
          <p:cNvSpPr txBox="1"/>
          <p:nvPr/>
        </p:nvSpPr>
        <p:spPr>
          <a:xfrm>
            <a:off x="4930542" y="284086"/>
            <a:ext cx="2330915"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Version 5 </a:t>
            </a:r>
            <a:endParaRPr lang="zh-CN" altLang="en-US" sz="3200" dirty="0">
              <a:ln w="28575">
                <a:noFill/>
              </a:ln>
              <a:solidFill>
                <a:schemeClr val="tx1">
                  <a:lumMod val="85000"/>
                  <a:lumOff val="15000"/>
                </a:schemeClr>
              </a:solidFill>
              <a:cs typeface="+mn-ea"/>
              <a:sym typeface="+mn-lt"/>
            </a:endParaRPr>
          </a:p>
        </p:txBody>
      </p:sp>
      <p:sp>
        <p:nvSpPr>
          <p:cNvPr id="3" name="文本框 2">
            <a:extLst>
              <a:ext uri="{FF2B5EF4-FFF2-40B4-BE49-F238E27FC236}">
                <a16:creationId xmlns:a16="http://schemas.microsoft.com/office/drawing/2014/main" id="{0C62A02B-511F-4812-993D-A2291B2DFB2B}"/>
              </a:ext>
            </a:extLst>
          </p:cNvPr>
          <p:cNvSpPr txBox="1"/>
          <p:nvPr/>
        </p:nvSpPr>
        <p:spPr>
          <a:xfrm>
            <a:off x="534140" y="1259964"/>
            <a:ext cx="5928804" cy="369332"/>
          </a:xfrm>
          <a:prstGeom prst="rect">
            <a:avLst/>
          </a:prstGeom>
          <a:noFill/>
        </p:spPr>
        <p:txBody>
          <a:bodyPr wrap="square" rtlCol="0">
            <a:spAutoFit/>
          </a:bodyPr>
          <a:lstStyle/>
          <a:p>
            <a:r>
              <a:rPr lang="en-US" altLang="zh-CN" b="1" dirty="0"/>
              <a:t>Different Hyperparameters settings of Policy Gradient</a:t>
            </a:r>
            <a:endParaRPr lang="zh-CN" altLang="en-US" b="1" dirty="0"/>
          </a:p>
        </p:txBody>
      </p:sp>
      <p:sp>
        <p:nvSpPr>
          <p:cNvPr id="2" name="文本框 1">
            <a:extLst>
              <a:ext uri="{FF2B5EF4-FFF2-40B4-BE49-F238E27FC236}">
                <a16:creationId xmlns:a16="http://schemas.microsoft.com/office/drawing/2014/main" id="{923ECD65-5990-4D16-98D2-890E95BCF86C}"/>
              </a:ext>
            </a:extLst>
          </p:cNvPr>
          <p:cNvSpPr txBox="1"/>
          <p:nvPr/>
        </p:nvSpPr>
        <p:spPr>
          <a:xfrm>
            <a:off x="801592" y="2020400"/>
            <a:ext cx="3656122" cy="1477328"/>
          </a:xfrm>
          <a:prstGeom prst="rect">
            <a:avLst/>
          </a:prstGeom>
          <a:noFill/>
        </p:spPr>
        <p:txBody>
          <a:bodyPr wrap="square" rtlCol="0">
            <a:spAutoFit/>
          </a:bodyPr>
          <a:lstStyle/>
          <a:p>
            <a:r>
              <a:rPr lang="en-US" altLang="zh-CN" b="1" dirty="0"/>
              <a:t>Hyperparameters</a:t>
            </a:r>
            <a:r>
              <a:rPr lang="en-US" altLang="zh-CN" dirty="0"/>
              <a:t>: </a:t>
            </a:r>
            <a:r>
              <a:rPr lang="en-US" altLang="zh-CN" b="1" dirty="0"/>
              <a:t>Learning rate</a:t>
            </a:r>
            <a:r>
              <a:rPr lang="en-US" altLang="zh-CN" dirty="0"/>
              <a:t>: 1e-4, </a:t>
            </a:r>
            <a:r>
              <a:rPr lang="en-US" altLang="zh-CN" b="1" dirty="0"/>
              <a:t>Discount factor</a:t>
            </a:r>
            <a:r>
              <a:rPr lang="en-US" altLang="zh-CN" dirty="0"/>
              <a:t>: 1.0, </a:t>
            </a:r>
            <a:r>
              <a:rPr lang="en-US" altLang="zh-CN" b="1" dirty="0"/>
              <a:t>Batch size</a:t>
            </a:r>
            <a:r>
              <a:rPr lang="en-US" altLang="zh-CN" dirty="0"/>
              <a:t>: 128, </a:t>
            </a:r>
            <a:r>
              <a:rPr lang="en-US" altLang="zh-CN" b="1" dirty="0"/>
              <a:t>Hidden layer</a:t>
            </a:r>
            <a:r>
              <a:rPr lang="en-US" altLang="zh-CN" dirty="0"/>
              <a:t>: 256x512 sigmoid 512x64, </a:t>
            </a:r>
            <a:r>
              <a:rPr lang="en-US" altLang="zh-CN" b="1" dirty="0"/>
              <a:t>Optimizer</a:t>
            </a:r>
            <a:r>
              <a:rPr lang="en-US" altLang="zh-CN" dirty="0"/>
              <a:t>: Adam</a:t>
            </a:r>
            <a:endParaRPr lang="zh-CN" altLang="zh-CN" dirty="0"/>
          </a:p>
          <a:p>
            <a:endParaRPr lang="zh-CN" altLang="en-US" dirty="0"/>
          </a:p>
        </p:txBody>
      </p:sp>
      <p:pic>
        <p:nvPicPr>
          <p:cNvPr id="11" name="图片 10">
            <a:extLst>
              <a:ext uri="{FF2B5EF4-FFF2-40B4-BE49-F238E27FC236}">
                <a16:creationId xmlns:a16="http://schemas.microsoft.com/office/drawing/2014/main" id="{996FCB5D-4E88-4931-982A-7555A203B291}"/>
              </a:ext>
            </a:extLst>
          </p:cNvPr>
          <p:cNvPicPr>
            <a:picLocks noChangeAspect="1"/>
          </p:cNvPicPr>
          <p:nvPr/>
        </p:nvPicPr>
        <p:blipFill rotWithShape="1">
          <a:blip r:embed="rId2">
            <a:extLst>
              <a:ext uri="{28A0092B-C50C-407E-A947-70E740481C1C}">
                <a14:useLocalDpi xmlns:a14="http://schemas.microsoft.com/office/drawing/2010/main" val="0"/>
              </a:ext>
            </a:extLst>
          </a:blip>
          <a:srcRect l="8519" t="8902" r="9710" b="6284"/>
          <a:stretch/>
        </p:blipFill>
        <p:spPr>
          <a:xfrm>
            <a:off x="471962" y="3841558"/>
            <a:ext cx="3724867" cy="1973979"/>
          </a:xfrm>
          <a:prstGeom prst="rect">
            <a:avLst/>
          </a:prstGeom>
        </p:spPr>
      </p:pic>
      <p:sp>
        <p:nvSpPr>
          <p:cNvPr id="13" name="文本框 12">
            <a:extLst>
              <a:ext uri="{FF2B5EF4-FFF2-40B4-BE49-F238E27FC236}">
                <a16:creationId xmlns:a16="http://schemas.microsoft.com/office/drawing/2014/main" id="{70F2DE2A-041D-4D5B-8C30-52D48CE9343E}"/>
              </a:ext>
            </a:extLst>
          </p:cNvPr>
          <p:cNvSpPr txBox="1"/>
          <p:nvPr/>
        </p:nvSpPr>
        <p:spPr>
          <a:xfrm>
            <a:off x="4775121" y="2020400"/>
            <a:ext cx="3192526" cy="1754326"/>
          </a:xfrm>
          <a:prstGeom prst="rect">
            <a:avLst/>
          </a:prstGeom>
          <a:noFill/>
        </p:spPr>
        <p:txBody>
          <a:bodyPr wrap="square" rtlCol="0">
            <a:spAutoFit/>
          </a:bodyPr>
          <a:lstStyle/>
          <a:p>
            <a:r>
              <a:rPr lang="en-US" altLang="zh-CN" b="1" dirty="0"/>
              <a:t>Hyperparameters</a:t>
            </a:r>
            <a:r>
              <a:rPr lang="en-US" altLang="zh-CN" dirty="0"/>
              <a:t>: </a:t>
            </a:r>
            <a:r>
              <a:rPr lang="en-US" altLang="zh-CN" b="1" dirty="0"/>
              <a:t>Learning rate</a:t>
            </a:r>
            <a:r>
              <a:rPr lang="en-US" altLang="zh-CN" dirty="0"/>
              <a:t>: 1e-4, </a:t>
            </a:r>
            <a:r>
              <a:rPr lang="en-US" altLang="zh-CN" b="1" dirty="0"/>
              <a:t>Discount factor</a:t>
            </a:r>
            <a:r>
              <a:rPr lang="en-US" altLang="zh-CN" dirty="0"/>
              <a:t>: 1.0, </a:t>
            </a:r>
            <a:r>
              <a:rPr lang="en-US" altLang="zh-CN" b="1" dirty="0"/>
              <a:t>Batch size</a:t>
            </a:r>
            <a:r>
              <a:rPr lang="en-US" altLang="zh-CN" dirty="0"/>
              <a:t>: 128, </a:t>
            </a:r>
            <a:r>
              <a:rPr lang="en-US" altLang="zh-CN" b="1" dirty="0"/>
              <a:t>Hidden layer</a:t>
            </a:r>
            <a:r>
              <a:rPr lang="en-US" altLang="zh-CN" dirty="0"/>
              <a:t>: 256x1024 sigmoid 1024x256, </a:t>
            </a:r>
            <a:r>
              <a:rPr lang="en-US" altLang="zh-CN" b="1" dirty="0"/>
              <a:t>Optimizer</a:t>
            </a:r>
            <a:r>
              <a:rPr lang="en-US" altLang="zh-CN" dirty="0"/>
              <a:t>: Adam</a:t>
            </a:r>
            <a:endParaRPr lang="zh-CN" altLang="zh-CN" dirty="0"/>
          </a:p>
          <a:p>
            <a:endParaRPr lang="zh-CN" altLang="en-US" dirty="0"/>
          </a:p>
        </p:txBody>
      </p:sp>
      <p:pic>
        <p:nvPicPr>
          <p:cNvPr id="15" name="图片 14">
            <a:extLst>
              <a:ext uri="{FF2B5EF4-FFF2-40B4-BE49-F238E27FC236}">
                <a16:creationId xmlns:a16="http://schemas.microsoft.com/office/drawing/2014/main" id="{0BEF3C82-E026-46CB-A2F4-74EF2DB61225}"/>
              </a:ext>
            </a:extLst>
          </p:cNvPr>
          <p:cNvPicPr>
            <a:picLocks noChangeAspect="1"/>
          </p:cNvPicPr>
          <p:nvPr/>
        </p:nvPicPr>
        <p:blipFill rotWithShape="1">
          <a:blip r:embed="rId3">
            <a:extLst>
              <a:ext uri="{28A0092B-C50C-407E-A947-70E740481C1C}">
                <a14:useLocalDpi xmlns:a14="http://schemas.microsoft.com/office/drawing/2010/main" val="0"/>
              </a:ext>
            </a:extLst>
          </a:blip>
          <a:srcRect l="8373" t="8902" r="9710" b="6141"/>
          <a:stretch/>
        </p:blipFill>
        <p:spPr>
          <a:xfrm>
            <a:off x="4347249" y="3841558"/>
            <a:ext cx="3725242" cy="1973979"/>
          </a:xfrm>
          <a:prstGeom prst="rect">
            <a:avLst/>
          </a:prstGeom>
        </p:spPr>
      </p:pic>
      <p:sp>
        <p:nvSpPr>
          <p:cNvPr id="17" name="文本框 16">
            <a:extLst>
              <a:ext uri="{FF2B5EF4-FFF2-40B4-BE49-F238E27FC236}">
                <a16:creationId xmlns:a16="http://schemas.microsoft.com/office/drawing/2014/main" id="{D916EAF4-AA17-4FCA-AE66-2DAAE282493F}"/>
              </a:ext>
            </a:extLst>
          </p:cNvPr>
          <p:cNvSpPr txBox="1"/>
          <p:nvPr/>
        </p:nvSpPr>
        <p:spPr>
          <a:xfrm>
            <a:off x="8452635" y="2020400"/>
            <a:ext cx="3192525" cy="1754326"/>
          </a:xfrm>
          <a:prstGeom prst="rect">
            <a:avLst/>
          </a:prstGeom>
          <a:noFill/>
        </p:spPr>
        <p:txBody>
          <a:bodyPr wrap="square" rtlCol="0">
            <a:spAutoFit/>
          </a:bodyPr>
          <a:lstStyle/>
          <a:p>
            <a:r>
              <a:rPr lang="en-US" altLang="zh-CN" b="1" dirty="0"/>
              <a:t>Hyperparameters</a:t>
            </a:r>
            <a:r>
              <a:rPr lang="en-US" altLang="zh-CN" dirty="0"/>
              <a:t>: </a:t>
            </a:r>
            <a:r>
              <a:rPr lang="en-US" altLang="zh-CN" b="1" dirty="0"/>
              <a:t>Learning rate</a:t>
            </a:r>
            <a:r>
              <a:rPr lang="en-US" altLang="zh-CN" dirty="0"/>
              <a:t>: 1e-4, </a:t>
            </a:r>
            <a:r>
              <a:rPr lang="en-US" altLang="zh-CN" b="1" dirty="0"/>
              <a:t>Discount factor</a:t>
            </a:r>
            <a:r>
              <a:rPr lang="en-US" altLang="zh-CN" dirty="0"/>
              <a:t>: 1.0, </a:t>
            </a:r>
            <a:r>
              <a:rPr lang="en-US" altLang="zh-CN" b="1" dirty="0"/>
              <a:t>Batch size</a:t>
            </a:r>
            <a:r>
              <a:rPr lang="en-US" altLang="zh-CN" dirty="0"/>
              <a:t>: 128, </a:t>
            </a:r>
            <a:r>
              <a:rPr lang="en-US" altLang="zh-CN" b="1" dirty="0"/>
              <a:t>Hidden layer</a:t>
            </a:r>
            <a:r>
              <a:rPr lang="en-US" altLang="zh-CN" dirty="0"/>
              <a:t>: 256x64 sigmoid 64x256, </a:t>
            </a:r>
            <a:r>
              <a:rPr lang="en-US" altLang="zh-CN" b="1" dirty="0"/>
              <a:t>Optimizer</a:t>
            </a:r>
            <a:r>
              <a:rPr lang="en-US" altLang="zh-CN" dirty="0"/>
              <a:t>: Adam</a:t>
            </a:r>
            <a:endParaRPr lang="zh-CN" altLang="zh-CN" dirty="0"/>
          </a:p>
          <a:p>
            <a:endParaRPr lang="zh-CN" altLang="en-US" dirty="0"/>
          </a:p>
        </p:txBody>
      </p:sp>
      <p:pic>
        <p:nvPicPr>
          <p:cNvPr id="21" name="图片 20">
            <a:extLst>
              <a:ext uri="{FF2B5EF4-FFF2-40B4-BE49-F238E27FC236}">
                <a16:creationId xmlns:a16="http://schemas.microsoft.com/office/drawing/2014/main" id="{3400C231-3715-40F0-B805-9EAB9866EAE1}"/>
              </a:ext>
            </a:extLst>
          </p:cNvPr>
          <p:cNvPicPr>
            <a:picLocks noChangeAspect="1"/>
          </p:cNvPicPr>
          <p:nvPr/>
        </p:nvPicPr>
        <p:blipFill rotWithShape="1">
          <a:blip r:embed="rId4">
            <a:extLst>
              <a:ext uri="{28A0092B-C50C-407E-A947-70E740481C1C}">
                <a14:useLocalDpi xmlns:a14="http://schemas.microsoft.com/office/drawing/2010/main" val="0"/>
              </a:ext>
            </a:extLst>
          </a:blip>
          <a:srcRect l="8301" t="9348" r="9854" b="6284"/>
          <a:stretch/>
        </p:blipFill>
        <p:spPr>
          <a:xfrm>
            <a:off x="8222912" y="3864782"/>
            <a:ext cx="3651973" cy="1923459"/>
          </a:xfrm>
          <a:prstGeom prst="rect">
            <a:avLst/>
          </a:prstGeom>
        </p:spPr>
      </p:pic>
    </p:spTree>
    <p:extLst>
      <p:ext uri="{BB962C8B-B14F-4D97-AF65-F5344CB8AC3E}">
        <p14:creationId xmlns:p14="http://schemas.microsoft.com/office/powerpoint/2010/main" val="237906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oggy Forest - Grey – Mit Fototapeten einrichten – Photowall">
            <a:extLst>
              <a:ext uri="{FF2B5EF4-FFF2-40B4-BE49-F238E27FC236}">
                <a16:creationId xmlns:a16="http://schemas.microsoft.com/office/drawing/2014/main" id="{067DB95F-D9CF-4794-B631-F4B36E736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
            <a:ext cx="457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AB9EAC5-2DCD-4A91-B439-BF1D73365C57}"/>
              </a:ext>
            </a:extLst>
          </p:cNvPr>
          <p:cNvSpPr/>
          <p:nvPr/>
        </p:nvSpPr>
        <p:spPr>
          <a:xfrm>
            <a:off x="9724464" y="0"/>
            <a:ext cx="54460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2D3D203E-8632-45F0-B172-24CD26D4DD97}"/>
              </a:ext>
            </a:extLst>
          </p:cNvPr>
          <p:cNvSpPr/>
          <p:nvPr/>
        </p:nvSpPr>
        <p:spPr>
          <a:xfrm>
            <a:off x="10087535" y="1721222"/>
            <a:ext cx="2104465" cy="60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1671BD47-E975-41EE-B8B7-FEE331FDA8B7}"/>
              </a:ext>
            </a:extLst>
          </p:cNvPr>
          <p:cNvSpPr/>
          <p:nvPr/>
        </p:nvSpPr>
        <p:spPr>
          <a:xfrm>
            <a:off x="7620000" y="3126440"/>
            <a:ext cx="2104465" cy="60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987C13A3-E374-4CFD-A2E6-E173B9A33E8F}"/>
              </a:ext>
            </a:extLst>
          </p:cNvPr>
          <p:cNvSpPr txBox="1"/>
          <p:nvPr/>
        </p:nvSpPr>
        <p:spPr>
          <a:xfrm>
            <a:off x="5916705" y="373438"/>
            <a:ext cx="5677531" cy="1446550"/>
          </a:xfrm>
          <a:prstGeom prst="rect">
            <a:avLst/>
          </a:prstGeom>
          <a:noFill/>
        </p:spPr>
        <p:txBody>
          <a:bodyPr wrap="square" rtlCol="0">
            <a:spAutoFit/>
          </a:bodyPr>
          <a:lstStyle/>
          <a:p>
            <a:pPr algn="dist"/>
            <a:r>
              <a:rPr lang="en-US" altLang="zh-CN" sz="8800" i="1" dirty="0">
                <a:solidFill>
                  <a:srgbClr val="2137BE"/>
                </a:solidFill>
                <a:cs typeface="+mn-ea"/>
                <a:sym typeface="+mn-lt"/>
              </a:rPr>
              <a:t>Summary</a:t>
            </a:r>
            <a:endParaRPr lang="en-US" altLang="zh-CN" sz="6600" i="1" dirty="0">
              <a:solidFill>
                <a:srgbClr val="2137BE"/>
              </a:solidFill>
              <a:cs typeface="+mn-ea"/>
              <a:sym typeface="+mn-lt"/>
            </a:endParaRPr>
          </a:p>
        </p:txBody>
      </p:sp>
      <p:sp>
        <p:nvSpPr>
          <p:cNvPr id="12" name="矩形 11">
            <a:extLst>
              <a:ext uri="{FF2B5EF4-FFF2-40B4-BE49-F238E27FC236}">
                <a16:creationId xmlns:a16="http://schemas.microsoft.com/office/drawing/2014/main" id="{05263CA7-8D73-46BB-85EA-3B4773E814D0}"/>
              </a:ext>
            </a:extLst>
          </p:cNvPr>
          <p:cNvSpPr/>
          <p:nvPr/>
        </p:nvSpPr>
        <p:spPr>
          <a:xfrm>
            <a:off x="1311562" y="3148561"/>
            <a:ext cx="4777866" cy="845296"/>
          </a:xfrm>
          <a:prstGeom prst="rect">
            <a:avLst/>
          </a:prstGeom>
        </p:spPr>
        <p:txBody>
          <a:bodyPr vert="horz" lIns="91440" tIns="45720" rIns="91440" bIns="45720" rtlCol="0" anchor="ctr">
            <a:noAutofit/>
          </a:bodyPr>
          <a:lstStyle/>
          <a:p>
            <a:pPr>
              <a:lnSpc>
                <a:spcPts val="2500"/>
              </a:lnSpc>
              <a:spcBef>
                <a:spcPct val="0"/>
              </a:spcBef>
            </a:pPr>
            <a:r>
              <a:rPr lang="en-US" altLang="zh-CN" i="1" dirty="0"/>
              <a:t>From the whole building progress of this benchmark we clearly noticed how the complexity of benchmark influences the performance of RL algorithms. And we learned the importance of selecting appropriate RL algorithm for specific environment. Though Gradient Policy generally is powerful than simple RL algorithms e.g. Q-Learning, it still could perform worse if we do not configure it appropriately. Last but not least, our benchmark still has much space to improve, for example, it can be added more factors of nature environment, such as sunlight, temperature etc. Though our benchmark is quite lightweight, it’s still pretty challengeable for state-of-the-art RL algorithms.</a:t>
            </a:r>
            <a:endParaRPr lang="zh-CN" altLang="en-US" sz="1600" i="1" dirty="0">
              <a:solidFill>
                <a:schemeClr val="bg2">
                  <a:lumMod val="10000"/>
                </a:schemeClr>
              </a:solidFill>
              <a:cs typeface="+mn-ea"/>
              <a:sym typeface="+mn-lt"/>
            </a:endParaRPr>
          </a:p>
        </p:txBody>
      </p:sp>
    </p:spTree>
    <p:extLst>
      <p:ext uri="{BB962C8B-B14F-4D97-AF65-F5344CB8AC3E}">
        <p14:creationId xmlns:p14="http://schemas.microsoft.com/office/powerpoint/2010/main" val="1934584052"/>
      </p:ext>
    </p:extLst>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34C872-44A4-4966-9D01-0EEA31931B65}"/>
              </a:ext>
            </a:extLst>
          </p:cNvPr>
          <p:cNvSpPr/>
          <p:nvPr/>
        </p:nvSpPr>
        <p:spPr>
          <a:xfrm>
            <a:off x="927596" y="2797848"/>
            <a:ext cx="1801318" cy="135189"/>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5" name="文本框 4">
            <a:extLst>
              <a:ext uri="{FF2B5EF4-FFF2-40B4-BE49-F238E27FC236}">
                <a16:creationId xmlns:a16="http://schemas.microsoft.com/office/drawing/2014/main" id="{7FB2A288-87B1-4FDD-99BD-34428B7A7A9D}"/>
              </a:ext>
            </a:extLst>
          </p:cNvPr>
          <p:cNvSpPr txBox="1"/>
          <p:nvPr/>
        </p:nvSpPr>
        <p:spPr>
          <a:xfrm>
            <a:off x="913307" y="2183809"/>
            <a:ext cx="1140835" cy="830997"/>
          </a:xfrm>
          <a:prstGeom prst="rect">
            <a:avLst/>
          </a:prstGeom>
          <a:noFill/>
        </p:spPr>
        <p:txBody>
          <a:bodyPr wrap="square" rtlCol="0">
            <a:spAutoFit/>
          </a:bodyPr>
          <a:lstStyle/>
          <a:p>
            <a:r>
              <a:rPr lang="en-US" altLang="zh-CN" sz="4800" i="1" dirty="0">
                <a:ln w="28575">
                  <a:noFill/>
                </a:ln>
                <a:solidFill>
                  <a:schemeClr val="tx1">
                    <a:lumMod val="85000"/>
                    <a:lumOff val="15000"/>
                  </a:schemeClr>
                </a:solidFill>
                <a:cs typeface="+mn-ea"/>
                <a:sym typeface="+mn-lt"/>
              </a:rPr>
              <a:t>01</a:t>
            </a:r>
            <a:endParaRPr lang="zh-CN" altLang="en-US" sz="4800" i="1" dirty="0">
              <a:ln w="28575">
                <a:noFill/>
              </a:ln>
              <a:solidFill>
                <a:schemeClr val="tx1">
                  <a:lumMod val="85000"/>
                  <a:lumOff val="15000"/>
                </a:schemeClr>
              </a:solidFill>
              <a:cs typeface="+mn-ea"/>
              <a:sym typeface="+mn-lt"/>
            </a:endParaRPr>
          </a:p>
        </p:txBody>
      </p:sp>
      <p:sp>
        <p:nvSpPr>
          <p:cNvPr id="7" name="文本框 6">
            <a:extLst>
              <a:ext uri="{FF2B5EF4-FFF2-40B4-BE49-F238E27FC236}">
                <a16:creationId xmlns:a16="http://schemas.microsoft.com/office/drawing/2014/main" id="{62B9B49B-8234-4B13-B93B-8B98F496C26F}"/>
              </a:ext>
            </a:extLst>
          </p:cNvPr>
          <p:cNvSpPr txBox="1"/>
          <p:nvPr/>
        </p:nvSpPr>
        <p:spPr>
          <a:xfrm>
            <a:off x="807893" y="3225917"/>
            <a:ext cx="2040723" cy="968791"/>
          </a:xfrm>
          <a:prstGeom prst="rect">
            <a:avLst/>
          </a:prstGeom>
          <a:noFill/>
        </p:spPr>
        <p:txBody>
          <a:bodyPr wrap="square" rtlCol="0">
            <a:spAutoFit/>
          </a:bodyPr>
          <a:lstStyle/>
          <a:p>
            <a:pPr algn="ctr">
              <a:lnSpc>
                <a:spcPct val="150000"/>
              </a:lnSpc>
            </a:pPr>
            <a:r>
              <a:rPr lang="en-US" altLang="zh-CN" sz="1200" dirty="0">
                <a:solidFill>
                  <a:schemeClr val="tx1">
                    <a:lumMod val="85000"/>
                    <a:lumOff val="15000"/>
                  </a:schemeClr>
                </a:solidFill>
                <a:cs typeface="+mn-ea"/>
                <a:sym typeface="+mn-lt"/>
              </a:rPr>
              <a:t> </a:t>
            </a:r>
            <a:r>
              <a:rPr lang="en-US" altLang="zh-CN" sz="2000" b="1" dirty="0">
                <a:solidFill>
                  <a:schemeClr val="tx1">
                    <a:lumMod val="85000"/>
                    <a:lumOff val="15000"/>
                  </a:schemeClr>
                </a:solidFill>
                <a:cs typeface="+mn-ea"/>
                <a:sym typeface="+mn-lt"/>
              </a:rPr>
              <a:t>Background of Benchmark</a:t>
            </a:r>
            <a:endParaRPr lang="zh-CN" altLang="en-US" sz="1200" b="1" dirty="0">
              <a:solidFill>
                <a:schemeClr val="tx1">
                  <a:lumMod val="85000"/>
                  <a:lumOff val="15000"/>
                </a:schemeClr>
              </a:solidFill>
              <a:cs typeface="+mn-ea"/>
              <a:sym typeface="+mn-lt"/>
            </a:endParaRPr>
          </a:p>
        </p:txBody>
      </p:sp>
      <p:sp>
        <p:nvSpPr>
          <p:cNvPr id="8" name="矩形 7">
            <a:extLst>
              <a:ext uri="{FF2B5EF4-FFF2-40B4-BE49-F238E27FC236}">
                <a16:creationId xmlns:a16="http://schemas.microsoft.com/office/drawing/2014/main" id="{D7BDCDAC-EF5E-4EAA-8EE4-CE9D9CCA6BDA}"/>
              </a:ext>
            </a:extLst>
          </p:cNvPr>
          <p:cNvSpPr/>
          <p:nvPr/>
        </p:nvSpPr>
        <p:spPr>
          <a:xfrm>
            <a:off x="3785096" y="3628845"/>
            <a:ext cx="1801318" cy="135189"/>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9" name="文本框 8">
            <a:extLst>
              <a:ext uri="{FF2B5EF4-FFF2-40B4-BE49-F238E27FC236}">
                <a16:creationId xmlns:a16="http://schemas.microsoft.com/office/drawing/2014/main" id="{B237BF31-8A60-4D27-9642-40E90524D975}"/>
              </a:ext>
            </a:extLst>
          </p:cNvPr>
          <p:cNvSpPr txBox="1"/>
          <p:nvPr/>
        </p:nvSpPr>
        <p:spPr>
          <a:xfrm>
            <a:off x="3770807" y="3014806"/>
            <a:ext cx="1140835" cy="830997"/>
          </a:xfrm>
          <a:prstGeom prst="rect">
            <a:avLst/>
          </a:prstGeom>
          <a:noFill/>
        </p:spPr>
        <p:txBody>
          <a:bodyPr wrap="square" rtlCol="0">
            <a:spAutoFit/>
          </a:bodyPr>
          <a:lstStyle/>
          <a:p>
            <a:r>
              <a:rPr lang="en-US" altLang="zh-CN" sz="4800" i="1" dirty="0">
                <a:ln w="28575">
                  <a:noFill/>
                </a:ln>
                <a:solidFill>
                  <a:schemeClr val="tx1">
                    <a:lumMod val="85000"/>
                    <a:lumOff val="15000"/>
                  </a:schemeClr>
                </a:solidFill>
                <a:cs typeface="+mn-ea"/>
                <a:sym typeface="+mn-lt"/>
              </a:rPr>
              <a:t>02</a:t>
            </a:r>
            <a:endParaRPr lang="zh-CN" altLang="en-US" sz="4800" i="1" dirty="0">
              <a:ln w="28575">
                <a:noFill/>
              </a:ln>
              <a:solidFill>
                <a:schemeClr val="tx1">
                  <a:lumMod val="85000"/>
                  <a:lumOff val="15000"/>
                </a:schemeClr>
              </a:solidFill>
              <a:cs typeface="+mn-ea"/>
              <a:sym typeface="+mn-lt"/>
            </a:endParaRPr>
          </a:p>
        </p:txBody>
      </p:sp>
      <p:sp>
        <p:nvSpPr>
          <p:cNvPr id="11" name="文本框 10">
            <a:extLst>
              <a:ext uri="{FF2B5EF4-FFF2-40B4-BE49-F238E27FC236}">
                <a16:creationId xmlns:a16="http://schemas.microsoft.com/office/drawing/2014/main" id="{512E5484-BFC9-4C47-9D6C-4C05AF4AA2FB}"/>
              </a:ext>
            </a:extLst>
          </p:cNvPr>
          <p:cNvSpPr txBox="1"/>
          <p:nvPr/>
        </p:nvSpPr>
        <p:spPr>
          <a:xfrm>
            <a:off x="3662923" y="4029392"/>
            <a:ext cx="2041993" cy="968791"/>
          </a:xfrm>
          <a:prstGeom prst="rect">
            <a:avLst/>
          </a:prstGeom>
          <a:noFill/>
        </p:spPr>
        <p:txBody>
          <a:bodyPr wrap="square" rtlCol="0">
            <a:spAutoFit/>
          </a:bodyPr>
          <a:lstStyle/>
          <a:p>
            <a:pPr algn="ctr">
              <a:lnSpc>
                <a:spcPct val="150000"/>
              </a:lnSpc>
            </a:pPr>
            <a:r>
              <a:rPr lang="en-US" altLang="zh-CN" sz="2000" b="1" dirty="0">
                <a:solidFill>
                  <a:schemeClr val="tx1">
                    <a:lumMod val="85000"/>
                    <a:lumOff val="15000"/>
                  </a:schemeClr>
                </a:solidFill>
                <a:cs typeface="+mn-ea"/>
                <a:sym typeface="+mn-lt"/>
              </a:rPr>
              <a:t> Pipeline of Implementation</a:t>
            </a:r>
            <a:endParaRPr lang="zh-CN" altLang="en-US" sz="2000" b="1" dirty="0">
              <a:solidFill>
                <a:schemeClr val="tx1">
                  <a:lumMod val="85000"/>
                  <a:lumOff val="15000"/>
                </a:schemeClr>
              </a:solidFill>
              <a:cs typeface="+mn-ea"/>
              <a:sym typeface="+mn-lt"/>
            </a:endParaRPr>
          </a:p>
        </p:txBody>
      </p:sp>
      <p:sp>
        <p:nvSpPr>
          <p:cNvPr id="12" name="矩形 11">
            <a:extLst>
              <a:ext uri="{FF2B5EF4-FFF2-40B4-BE49-F238E27FC236}">
                <a16:creationId xmlns:a16="http://schemas.microsoft.com/office/drawing/2014/main" id="{C661A318-E8CE-4FD8-A9B9-2E086FB4CFFB}"/>
              </a:ext>
            </a:extLst>
          </p:cNvPr>
          <p:cNvSpPr/>
          <p:nvPr/>
        </p:nvSpPr>
        <p:spPr>
          <a:xfrm>
            <a:off x="6574643" y="2996388"/>
            <a:ext cx="1801318" cy="135189"/>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13" name="文本框 12">
            <a:extLst>
              <a:ext uri="{FF2B5EF4-FFF2-40B4-BE49-F238E27FC236}">
                <a16:creationId xmlns:a16="http://schemas.microsoft.com/office/drawing/2014/main" id="{098CAAEF-5980-4CD5-B21B-56005B2BB2B4}"/>
              </a:ext>
            </a:extLst>
          </p:cNvPr>
          <p:cNvSpPr txBox="1"/>
          <p:nvPr/>
        </p:nvSpPr>
        <p:spPr>
          <a:xfrm>
            <a:off x="6560354" y="2382349"/>
            <a:ext cx="1140835" cy="830997"/>
          </a:xfrm>
          <a:prstGeom prst="rect">
            <a:avLst/>
          </a:prstGeom>
          <a:noFill/>
        </p:spPr>
        <p:txBody>
          <a:bodyPr wrap="square" rtlCol="0">
            <a:spAutoFit/>
          </a:bodyPr>
          <a:lstStyle/>
          <a:p>
            <a:r>
              <a:rPr lang="en-US" altLang="zh-CN" sz="4800" i="1" dirty="0">
                <a:ln w="28575">
                  <a:noFill/>
                </a:ln>
                <a:solidFill>
                  <a:schemeClr val="tx1">
                    <a:lumMod val="85000"/>
                    <a:lumOff val="15000"/>
                  </a:schemeClr>
                </a:solidFill>
                <a:cs typeface="+mn-ea"/>
                <a:sym typeface="+mn-lt"/>
              </a:rPr>
              <a:t>03</a:t>
            </a:r>
            <a:endParaRPr lang="zh-CN" altLang="en-US" sz="4800" i="1" dirty="0">
              <a:ln w="28575">
                <a:noFill/>
              </a:ln>
              <a:solidFill>
                <a:schemeClr val="tx1">
                  <a:lumMod val="85000"/>
                  <a:lumOff val="15000"/>
                </a:schemeClr>
              </a:solidFill>
              <a:cs typeface="+mn-ea"/>
              <a:sym typeface="+mn-lt"/>
            </a:endParaRPr>
          </a:p>
        </p:txBody>
      </p:sp>
      <p:sp>
        <p:nvSpPr>
          <p:cNvPr id="15" name="文本框 14">
            <a:extLst>
              <a:ext uri="{FF2B5EF4-FFF2-40B4-BE49-F238E27FC236}">
                <a16:creationId xmlns:a16="http://schemas.microsoft.com/office/drawing/2014/main" id="{049A509B-6106-4642-92A7-4038F3F7A193}"/>
              </a:ext>
            </a:extLst>
          </p:cNvPr>
          <p:cNvSpPr txBox="1"/>
          <p:nvPr/>
        </p:nvSpPr>
        <p:spPr>
          <a:xfrm>
            <a:off x="6449214" y="3375281"/>
            <a:ext cx="2052175" cy="968791"/>
          </a:xfrm>
          <a:prstGeom prst="rect">
            <a:avLst/>
          </a:prstGeom>
          <a:noFill/>
        </p:spPr>
        <p:txBody>
          <a:bodyPr wrap="square" rtlCol="0">
            <a:spAutoFit/>
          </a:bodyPr>
          <a:lstStyle/>
          <a:p>
            <a:pPr algn="ctr">
              <a:lnSpc>
                <a:spcPct val="150000"/>
              </a:lnSpc>
            </a:pPr>
            <a:r>
              <a:rPr lang="en-US" altLang="zh-CN" sz="1200" dirty="0">
                <a:solidFill>
                  <a:schemeClr val="tx1">
                    <a:lumMod val="85000"/>
                    <a:lumOff val="15000"/>
                  </a:schemeClr>
                </a:solidFill>
                <a:cs typeface="+mn-ea"/>
                <a:sym typeface="+mn-lt"/>
              </a:rPr>
              <a:t> </a:t>
            </a:r>
            <a:r>
              <a:rPr lang="en-US" altLang="zh-CN" sz="2000" b="1" dirty="0">
                <a:solidFill>
                  <a:schemeClr val="tx1">
                    <a:lumMod val="85000"/>
                    <a:lumOff val="15000"/>
                  </a:schemeClr>
                </a:solidFill>
                <a:cs typeface="+mn-ea"/>
                <a:sym typeface="+mn-lt"/>
              </a:rPr>
              <a:t>Results Demonstration</a:t>
            </a:r>
            <a:endParaRPr lang="zh-CN" altLang="en-US" sz="2000" b="1" dirty="0">
              <a:solidFill>
                <a:schemeClr val="tx1">
                  <a:lumMod val="85000"/>
                  <a:lumOff val="15000"/>
                </a:schemeClr>
              </a:solidFill>
              <a:cs typeface="+mn-ea"/>
              <a:sym typeface="+mn-lt"/>
            </a:endParaRPr>
          </a:p>
        </p:txBody>
      </p:sp>
      <p:sp>
        <p:nvSpPr>
          <p:cNvPr id="16" name="矩形 15">
            <a:extLst>
              <a:ext uri="{FF2B5EF4-FFF2-40B4-BE49-F238E27FC236}">
                <a16:creationId xmlns:a16="http://schemas.microsoft.com/office/drawing/2014/main" id="{53A3B7C4-D98C-45D6-8BCF-169990191F6D}"/>
              </a:ext>
            </a:extLst>
          </p:cNvPr>
          <p:cNvSpPr/>
          <p:nvPr/>
        </p:nvSpPr>
        <p:spPr>
          <a:xfrm>
            <a:off x="9330762" y="3642719"/>
            <a:ext cx="1801318" cy="135189"/>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17" name="文本框 16">
            <a:extLst>
              <a:ext uri="{FF2B5EF4-FFF2-40B4-BE49-F238E27FC236}">
                <a16:creationId xmlns:a16="http://schemas.microsoft.com/office/drawing/2014/main" id="{5739570A-6A9F-414A-8AE5-A6C8F1932239}"/>
              </a:ext>
            </a:extLst>
          </p:cNvPr>
          <p:cNvSpPr txBox="1"/>
          <p:nvPr/>
        </p:nvSpPr>
        <p:spPr>
          <a:xfrm>
            <a:off x="9316473" y="3028680"/>
            <a:ext cx="1140835" cy="830997"/>
          </a:xfrm>
          <a:prstGeom prst="rect">
            <a:avLst/>
          </a:prstGeom>
          <a:noFill/>
        </p:spPr>
        <p:txBody>
          <a:bodyPr wrap="square" rtlCol="0">
            <a:spAutoFit/>
          </a:bodyPr>
          <a:lstStyle/>
          <a:p>
            <a:r>
              <a:rPr lang="en-US" altLang="zh-CN" sz="4800" i="1" dirty="0">
                <a:ln w="28575">
                  <a:noFill/>
                </a:ln>
                <a:solidFill>
                  <a:schemeClr val="tx1">
                    <a:lumMod val="85000"/>
                    <a:lumOff val="15000"/>
                  </a:schemeClr>
                </a:solidFill>
                <a:cs typeface="+mn-ea"/>
                <a:sym typeface="+mn-lt"/>
              </a:rPr>
              <a:t>04</a:t>
            </a:r>
            <a:endParaRPr lang="zh-CN" altLang="en-US" sz="4800" i="1" dirty="0">
              <a:ln w="28575">
                <a:noFill/>
              </a:ln>
              <a:solidFill>
                <a:schemeClr val="tx1">
                  <a:lumMod val="85000"/>
                  <a:lumOff val="15000"/>
                </a:schemeClr>
              </a:solidFill>
              <a:cs typeface="+mn-ea"/>
              <a:sym typeface="+mn-lt"/>
            </a:endParaRPr>
          </a:p>
        </p:txBody>
      </p:sp>
      <p:sp>
        <p:nvSpPr>
          <p:cNvPr id="19" name="文本框 18">
            <a:extLst>
              <a:ext uri="{FF2B5EF4-FFF2-40B4-BE49-F238E27FC236}">
                <a16:creationId xmlns:a16="http://schemas.microsoft.com/office/drawing/2014/main" id="{1F76FE53-2735-4ED4-9BD7-3851D8E5CAB9}"/>
              </a:ext>
            </a:extLst>
          </p:cNvPr>
          <p:cNvSpPr txBox="1"/>
          <p:nvPr/>
        </p:nvSpPr>
        <p:spPr>
          <a:xfrm>
            <a:off x="9276280" y="4090508"/>
            <a:ext cx="1906187" cy="507127"/>
          </a:xfrm>
          <a:prstGeom prst="rect">
            <a:avLst/>
          </a:prstGeom>
          <a:noFill/>
        </p:spPr>
        <p:txBody>
          <a:bodyPr wrap="square" rtlCol="0">
            <a:spAutoFit/>
          </a:bodyPr>
          <a:lstStyle/>
          <a:p>
            <a:pPr algn="ctr">
              <a:lnSpc>
                <a:spcPct val="150000"/>
              </a:lnSpc>
            </a:pPr>
            <a:r>
              <a:rPr lang="en-US" altLang="zh-CN" sz="2000" b="1" dirty="0">
                <a:solidFill>
                  <a:schemeClr val="tx1">
                    <a:lumMod val="85000"/>
                    <a:lumOff val="15000"/>
                  </a:schemeClr>
                </a:solidFill>
                <a:cs typeface="+mn-ea"/>
                <a:sym typeface="+mn-lt"/>
              </a:rPr>
              <a:t>Summary</a:t>
            </a:r>
            <a:endParaRPr lang="zh-CN" altLang="en-US" sz="2000" b="1" dirty="0">
              <a:solidFill>
                <a:schemeClr val="tx1">
                  <a:lumMod val="85000"/>
                  <a:lumOff val="15000"/>
                </a:schemeClr>
              </a:solidFill>
              <a:cs typeface="+mn-ea"/>
              <a:sym typeface="+mn-lt"/>
            </a:endParaRPr>
          </a:p>
        </p:txBody>
      </p:sp>
      <p:cxnSp>
        <p:nvCxnSpPr>
          <p:cNvPr id="20" name="直接箭头连接符 19">
            <a:extLst>
              <a:ext uri="{FF2B5EF4-FFF2-40B4-BE49-F238E27FC236}">
                <a16:creationId xmlns:a16="http://schemas.microsoft.com/office/drawing/2014/main" id="{5CA7F9DD-B43F-4ED4-9A91-03D3E3B22BF3}"/>
              </a:ext>
            </a:extLst>
          </p:cNvPr>
          <p:cNvCxnSpPr>
            <a:cxnSpLocks/>
          </p:cNvCxnSpPr>
          <p:nvPr/>
        </p:nvCxnSpPr>
        <p:spPr>
          <a:xfrm>
            <a:off x="3271838" y="2422459"/>
            <a:ext cx="0" cy="2952106"/>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D4D18C7-8C7C-4AAD-9032-D61B6567CCF7}"/>
              </a:ext>
            </a:extLst>
          </p:cNvPr>
          <p:cNvCxnSpPr>
            <a:cxnSpLocks/>
          </p:cNvCxnSpPr>
          <p:nvPr/>
        </p:nvCxnSpPr>
        <p:spPr>
          <a:xfrm>
            <a:off x="6096000" y="2448771"/>
            <a:ext cx="0" cy="2952106"/>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0D62894-BBE2-4A3E-B7B8-07207021544A}"/>
              </a:ext>
            </a:extLst>
          </p:cNvPr>
          <p:cNvCxnSpPr>
            <a:cxnSpLocks/>
          </p:cNvCxnSpPr>
          <p:nvPr/>
        </p:nvCxnSpPr>
        <p:spPr>
          <a:xfrm>
            <a:off x="8882062" y="2422459"/>
            <a:ext cx="0" cy="2952106"/>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61FF139-81CB-4988-942E-3AE273704F9A}"/>
              </a:ext>
            </a:extLst>
          </p:cNvPr>
          <p:cNvSpPr txBox="1"/>
          <p:nvPr/>
        </p:nvSpPr>
        <p:spPr>
          <a:xfrm>
            <a:off x="7738292" y="421692"/>
            <a:ext cx="3444175" cy="1107996"/>
          </a:xfrm>
          <a:prstGeom prst="rect">
            <a:avLst/>
          </a:prstGeom>
          <a:noFill/>
        </p:spPr>
        <p:txBody>
          <a:bodyPr wrap="square" rtlCol="0">
            <a:spAutoFit/>
          </a:bodyPr>
          <a:lstStyle/>
          <a:p>
            <a:pPr algn="dist"/>
            <a:r>
              <a:rPr lang="en-US" altLang="zh-CN" sz="6600" i="1" dirty="0">
                <a:solidFill>
                  <a:srgbClr val="2137BE"/>
                </a:solidFill>
                <a:latin typeface="Agency FB" panose="020B0503020202020204" pitchFamily="34" charset="0"/>
                <a:cs typeface="+mn-ea"/>
                <a:sym typeface="+mn-lt"/>
              </a:rPr>
              <a:t>Content</a:t>
            </a:r>
            <a:endParaRPr lang="en-US" altLang="zh-CN" sz="4800" i="1" dirty="0">
              <a:solidFill>
                <a:srgbClr val="2137BE"/>
              </a:solidFill>
              <a:latin typeface="Agency FB" panose="020B0503020202020204" pitchFamily="34" charset="0"/>
              <a:cs typeface="+mn-ea"/>
              <a:sym typeface="+mn-lt"/>
            </a:endParaRPr>
          </a:p>
        </p:txBody>
      </p:sp>
    </p:spTree>
    <p:extLst>
      <p:ext uri="{BB962C8B-B14F-4D97-AF65-F5344CB8AC3E}">
        <p14:creationId xmlns:p14="http://schemas.microsoft.com/office/powerpoint/2010/main" val="14396989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ppt_y</p:attrName>
                                        </p:attrNameLst>
                                      </p:cBhvr>
                                      <p:tavLst>
                                        <p:tav tm="0">
                                          <p:val>
                                            <p:strVal val="#ppt_y+#ppt_h*1.125000"/>
                                          </p:val>
                                        </p:tav>
                                        <p:tav tm="100000">
                                          <p:val>
                                            <p:strVal val="#ppt_y"/>
                                          </p:val>
                                        </p:tav>
                                      </p:tavLst>
                                    </p:anim>
                                    <p:animEffect transition="in" filter="wipe(up)">
                                      <p:cBhvr>
                                        <p:cTn id="26" dur="500"/>
                                        <p:tgtEl>
                                          <p:spTgt spid="13"/>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par>
                          <p:cTn id="31" fill="hold">
                            <p:stCondLst>
                              <p:cond delay="3000"/>
                            </p:stCondLst>
                            <p:childTnLst>
                              <p:par>
                                <p:cTn id="32" presetID="12" presetClass="entr" presetSubtype="4"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ppt_y</p:attrName>
                                        </p:attrNameLst>
                                      </p:cBhvr>
                                      <p:tavLst>
                                        <p:tav tm="0">
                                          <p:val>
                                            <p:strVal val="#ppt_y+#ppt_h*1.125000"/>
                                          </p:val>
                                        </p:tav>
                                        <p:tav tm="100000">
                                          <p:val>
                                            <p:strVal val="#ppt_y"/>
                                          </p:val>
                                        </p:tav>
                                      </p:tavLst>
                                    </p:anim>
                                    <p:animEffect transition="in" filter="wipe(up)">
                                      <p:cBhvr>
                                        <p:cTn id="35" dur="500"/>
                                        <p:tgtEl>
                                          <p:spTgt spid="17"/>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140B5C1-7A64-4088-AE1E-6C7DF9643417}"/>
              </a:ext>
            </a:extLst>
          </p:cNvPr>
          <p:cNvSpPr/>
          <p:nvPr/>
        </p:nvSpPr>
        <p:spPr>
          <a:xfrm>
            <a:off x="8845012" y="2281105"/>
            <a:ext cx="3346988" cy="3429000"/>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46E0A21A-3F65-4882-B525-7847924C4CFB}"/>
              </a:ext>
            </a:extLst>
          </p:cNvPr>
          <p:cNvSpPr txBox="1"/>
          <p:nvPr/>
        </p:nvSpPr>
        <p:spPr>
          <a:xfrm>
            <a:off x="1192254" y="1568227"/>
            <a:ext cx="2778793" cy="117218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tx1">
                    <a:lumMod val="95000"/>
                    <a:lumOff val="5000"/>
                  </a:schemeClr>
                </a:solidFill>
                <a:cs typeface="+mn-ea"/>
                <a:sym typeface="+mn-lt"/>
              </a:rPr>
              <a:t>State Space: 10x10 grid, value of tree</a:t>
            </a:r>
          </a:p>
          <a:p>
            <a:pPr>
              <a:lnSpc>
                <a:spcPct val="150000"/>
              </a:lnSpc>
            </a:pPr>
            <a:r>
              <a:rPr lang="en-US" sz="1200" dirty="0">
                <a:solidFill>
                  <a:schemeClr val="tx1">
                    <a:lumMod val="95000"/>
                    <a:lumOff val="5000"/>
                  </a:schemeClr>
                </a:solidFill>
                <a:cs typeface="+mn-ea"/>
                <a:sym typeface="+mn-lt"/>
              </a:rPr>
              <a:t>Action Space: Cut trees with growing 	state 1 to 7, or not cut</a:t>
            </a:r>
          </a:p>
          <a:p>
            <a:pPr>
              <a:lnSpc>
                <a:spcPct val="150000"/>
              </a:lnSpc>
            </a:pPr>
            <a:r>
              <a:rPr lang="en-US" sz="1200" dirty="0">
                <a:solidFill>
                  <a:schemeClr val="tx1">
                    <a:lumMod val="95000"/>
                    <a:lumOff val="5000"/>
                  </a:schemeClr>
                </a:solidFill>
                <a:cs typeface="+mn-ea"/>
                <a:sym typeface="+mn-lt"/>
              </a:rPr>
              <a:t>Reward: [0, 1, 4, 9, 16, 25, 36, 49]</a:t>
            </a:r>
          </a:p>
        </p:txBody>
      </p:sp>
      <p:sp>
        <p:nvSpPr>
          <p:cNvPr id="6" name="文本框 5">
            <a:extLst>
              <a:ext uri="{FF2B5EF4-FFF2-40B4-BE49-F238E27FC236}">
                <a16:creationId xmlns:a16="http://schemas.microsoft.com/office/drawing/2014/main" id="{3444B680-86E3-4790-9900-7F89FA40ACC4}"/>
              </a:ext>
            </a:extLst>
          </p:cNvPr>
          <p:cNvSpPr txBox="1"/>
          <p:nvPr/>
        </p:nvSpPr>
        <p:spPr>
          <a:xfrm>
            <a:off x="1169092" y="980117"/>
            <a:ext cx="2825116" cy="59003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2400" dirty="0">
                <a:solidFill>
                  <a:schemeClr val="tx1">
                    <a:lumMod val="95000"/>
                    <a:lumOff val="5000"/>
                  </a:schemeClr>
                </a:solidFill>
                <a:cs typeface="+mn-ea"/>
                <a:sym typeface="+mn-lt"/>
              </a:rPr>
              <a:t>Version 1</a:t>
            </a:r>
            <a:endParaRPr lang="zh-CN" altLang="en-US" sz="2400" dirty="0">
              <a:solidFill>
                <a:schemeClr val="tx1">
                  <a:lumMod val="95000"/>
                  <a:lumOff val="5000"/>
                </a:schemeClr>
              </a:solidFill>
              <a:cs typeface="+mn-ea"/>
              <a:sym typeface="+mn-lt"/>
            </a:endParaRPr>
          </a:p>
        </p:txBody>
      </p:sp>
      <p:sp>
        <p:nvSpPr>
          <p:cNvPr id="7" name="文本框 6">
            <a:extLst>
              <a:ext uri="{FF2B5EF4-FFF2-40B4-BE49-F238E27FC236}">
                <a16:creationId xmlns:a16="http://schemas.microsoft.com/office/drawing/2014/main" id="{171736ED-FB82-465B-9E09-5DAAA9B5CED4}"/>
              </a:ext>
            </a:extLst>
          </p:cNvPr>
          <p:cNvSpPr txBox="1"/>
          <p:nvPr/>
        </p:nvSpPr>
        <p:spPr>
          <a:xfrm>
            <a:off x="1192254" y="3304953"/>
            <a:ext cx="2778793" cy="144917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200" dirty="0">
                <a:solidFill>
                  <a:schemeClr val="tx1">
                    <a:lumMod val="95000"/>
                    <a:lumOff val="5000"/>
                  </a:schemeClr>
                </a:solidFill>
                <a:cs typeface="+mn-ea"/>
                <a:sym typeface="+mn-lt"/>
              </a:rPr>
              <a:t>State Space: 10x10 grid, value of tree</a:t>
            </a:r>
          </a:p>
          <a:p>
            <a:pPr>
              <a:lnSpc>
                <a:spcPct val="150000"/>
              </a:lnSpc>
            </a:pPr>
            <a:r>
              <a:rPr lang="en-US" altLang="zh-CN" sz="1200" dirty="0">
                <a:solidFill>
                  <a:schemeClr val="tx1">
                    <a:lumMod val="95000"/>
                    <a:lumOff val="5000"/>
                  </a:schemeClr>
                </a:solidFill>
                <a:cs typeface="+mn-ea"/>
                <a:sym typeface="+mn-lt"/>
              </a:rPr>
              <a:t>Action Space: Cut trees with growing 	state 1 to 7, or not cut</a:t>
            </a:r>
          </a:p>
          <a:p>
            <a:pPr>
              <a:lnSpc>
                <a:spcPct val="150000"/>
              </a:lnSpc>
            </a:pPr>
            <a:r>
              <a:rPr lang="en-US" altLang="zh-CN" sz="1200" dirty="0">
                <a:solidFill>
                  <a:schemeClr val="tx1">
                    <a:lumMod val="95000"/>
                    <a:lumOff val="5000"/>
                  </a:schemeClr>
                </a:solidFill>
                <a:cs typeface="+mn-ea"/>
                <a:sym typeface="+mn-lt"/>
              </a:rPr>
              <a:t>Reward: [0, 1, 4, 9, 16, 25, 36, 49],</a:t>
            </a:r>
          </a:p>
          <a:p>
            <a:pPr>
              <a:lnSpc>
                <a:spcPct val="150000"/>
              </a:lnSpc>
            </a:pPr>
            <a:r>
              <a:rPr lang="en-US" altLang="zh-CN" sz="1200" dirty="0">
                <a:solidFill>
                  <a:schemeClr val="tx1">
                    <a:lumMod val="95000"/>
                    <a:lumOff val="5000"/>
                  </a:schemeClr>
                </a:solidFill>
                <a:cs typeface="+mn-ea"/>
                <a:sym typeface="+mn-lt"/>
              </a:rPr>
              <a:t>              0 if not surpass threshold</a:t>
            </a:r>
          </a:p>
        </p:txBody>
      </p:sp>
      <p:sp>
        <p:nvSpPr>
          <p:cNvPr id="8" name="文本框 7">
            <a:extLst>
              <a:ext uri="{FF2B5EF4-FFF2-40B4-BE49-F238E27FC236}">
                <a16:creationId xmlns:a16="http://schemas.microsoft.com/office/drawing/2014/main" id="{D131BC9D-D037-4652-8963-0E5B75FC91FE}"/>
              </a:ext>
            </a:extLst>
          </p:cNvPr>
          <p:cNvSpPr txBox="1"/>
          <p:nvPr/>
        </p:nvSpPr>
        <p:spPr>
          <a:xfrm>
            <a:off x="1169092" y="2716843"/>
            <a:ext cx="2825116" cy="59003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2400" dirty="0">
                <a:solidFill>
                  <a:schemeClr val="tx1">
                    <a:lumMod val="95000"/>
                    <a:lumOff val="5000"/>
                  </a:schemeClr>
                </a:solidFill>
                <a:cs typeface="+mn-ea"/>
                <a:sym typeface="+mn-lt"/>
              </a:rPr>
              <a:t>Version 2</a:t>
            </a:r>
            <a:endParaRPr lang="zh-CN" altLang="en-US" sz="2400" dirty="0">
              <a:solidFill>
                <a:schemeClr val="tx1">
                  <a:lumMod val="95000"/>
                  <a:lumOff val="5000"/>
                </a:schemeClr>
              </a:solidFill>
              <a:cs typeface="+mn-ea"/>
              <a:sym typeface="+mn-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6D8751D-BE58-4780-A2AA-AE4544DC4829}"/>
                  </a:ext>
                </a:extLst>
              </p:cNvPr>
              <p:cNvSpPr txBox="1"/>
              <p:nvPr/>
            </p:nvSpPr>
            <p:spPr>
              <a:xfrm>
                <a:off x="4966985" y="2952164"/>
                <a:ext cx="2778793" cy="1479764"/>
              </a:xfrm>
              <a:prstGeom prst="rect">
                <a:avLst/>
              </a:prstGeom>
              <a:noFill/>
              <a:extLst>
                <a:ext uri="{909E8E84-426E-40DD-AFC4-6F175D3DCCD1}">
                  <a14:hiddenFill>
                    <a:solidFill>
                      <a:srgbClr val="E84C53"/>
                    </a:solidFill>
                  </a14:hiddenFill>
                </a:ext>
              </a:extLst>
            </p:spPr>
            <p:txBody>
              <a:bodyPr wrap="square" rtlCol="0">
                <a:spAutoFit/>
              </a:bodyPr>
              <a:lstStyle/>
              <a:p>
                <a:pPr>
                  <a:lnSpc>
                    <a:spcPct val="150000"/>
                  </a:lnSpc>
                </a:pPr>
                <a:r>
                  <a:rPr lang="en-US" altLang="zh-CN" sz="1200" dirty="0">
                    <a:solidFill>
                      <a:schemeClr val="tx1">
                        <a:lumMod val="95000"/>
                        <a:lumOff val="5000"/>
                      </a:schemeClr>
                    </a:solidFill>
                    <a:cs typeface="+mn-ea"/>
                    <a:sym typeface="+mn-lt"/>
                  </a:rPr>
                  <a:t>State Space: 10x10 grid, value of tree</a:t>
                </a:r>
              </a:p>
              <a:p>
                <a:pPr>
                  <a:lnSpc>
                    <a:spcPct val="150000"/>
                  </a:lnSpc>
                </a:pPr>
                <a:r>
                  <a:rPr lang="en-US" altLang="zh-CN" sz="1200" dirty="0">
                    <a:solidFill>
                      <a:schemeClr val="tx1">
                        <a:lumMod val="95000"/>
                        <a:lumOff val="5000"/>
                      </a:schemeClr>
                    </a:solidFill>
                    <a:cs typeface="+mn-ea"/>
                    <a:sym typeface="+mn-lt"/>
                  </a:rPr>
                  <a:t>                     fertility of soil</a:t>
                </a:r>
              </a:p>
              <a:p>
                <a:pPr>
                  <a:lnSpc>
                    <a:spcPct val="150000"/>
                  </a:lnSpc>
                </a:pPr>
                <a:r>
                  <a:rPr lang="en-US" altLang="zh-CN" sz="1200" dirty="0">
                    <a:solidFill>
                      <a:schemeClr val="tx1">
                        <a:lumMod val="95000"/>
                        <a:lumOff val="5000"/>
                      </a:schemeClr>
                    </a:solidFill>
                    <a:cs typeface="+mn-ea"/>
                    <a:sym typeface="+mn-lt"/>
                  </a:rPr>
                  <a:t>Action Space: Cut trees with growing 	state 1 to 7, or not cut</a:t>
                </a:r>
              </a:p>
              <a:p>
                <a:pPr>
                  <a:lnSpc>
                    <a:spcPct val="150000"/>
                  </a:lnSpc>
                </a:pPr>
                <a:r>
                  <a:rPr lang="en-US" altLang="zh-CN" sz="1200" dirty="0">
                    <a:solidFill>
                      <a:schemeClr val="tx1">
                        <a:lumMod val="95000"/>
                        <a:lumOff val="5000"/>
                      </a:schemeClr>
                    </a:solidFill>
                    <a:cs typeface="+mn-ea"/>
                    <a:sym typeface="+mn-lt"/>
                  </a:rPr>
                  <a:t>Reward: </a:t>
                </a:r>
                <a14:m>
                  <m:oMath xmlns:m="http://schemas.openxmlformats.org/officeDocument/2006/math">
                    <m:r>
                      <a:rPr lang="en-US" altLang="zh-CN" sz="1200" b="0" i="1" smtClean="0">
                        <a:solidFill>
                          <a:schemeClr val="tx1">
                            <a:lumMod val="95000"/>
                            <a:lumOff val="5000"/>
                          </a:schemeClr>
                        </a:solidFill>
                        <a:latin typeface="Cambria Math" panose="02040503050406030204" pitchFamily="18" charset="0"/>
                        <a:cs typeface="+mn-ea"/>
                        <a:sym typeface="+mn-lt"/>
                      </a:rPr>
                      <m:t>0.5</m:t>
                    </m:r>
                    <m:r>
                      <a:rPr lang="el-GR" altLang="zh-CN" sz="1200" i="1" smtClean="0">
                        <a:solidFill>
                          <a:schemeClr val="tx1">
                            <a:lumMod val="95000"/>
                            <a:lumOff val="5000"/>
                          </a:schemeClr>
                        </a:solidFill>
                        <a:latin typeface="Cambria Math" panose="02040503050406030204" pitchFamily="18" charset="0"/>
                        <a:cs typeface="+mn-ea"/>
                        <a:sym typeface="+mn-lt"/>
                      </a:rPr>
                      <m:t>𝜋</m:t>
                    </m:r>
                    <m:sSup>
                      <m:sSupPr>
                        <m:ctrlPr>
                          <a:rPr lang="en-US" altLang="zh-CN" sz="1200" i="1" smtClean="0">
                            <a:solidFill>
                              <a:schemeClr val="tx1">
                                <a:lumMod val="95000"/>
                                <a:lumOff val="5000"/>
                              </a:schemeClr>
                            </a:solidFill>
                            <a:latin typeface="Cambria Math" panose="02040503050406030204" pitchFamily="18" charset="0"/>
                            <a:cs typeface="+mn-ea"/>
                            <a:sym typeface="+mn-lt"/>
                          </a:rPr>
                        </m:ctrlPr>
                      </m:sSupPr>
                      <m:e>
                        <m:r>
                          <a:rPr lang="en-US" altLang="zh-CN" sz="1200" b="0" i="1" smtClean="0">
                            <a:solidFill>
                              <a:schemeClr val="tx1">
                                <a:lumMod val="95000"/>
                                <a:lumOff val="5000"/>
                              </a:schemeClr>
                            </a:solidFill>
                            <a:latin typeface="Cambria Math" panose="02040503050406030204" pitchFamily="18" charset="0"/>
                            <a:cs typeface="+mn-ea"/>
                            <a:sym typeface="+mn-lt"/>
                          </a:rPr>
                          <m:t>(</m:t>
                        </m:r>
                        <m:r>
                          <a:rPr lang="en-US" altLang="zh-CN" sz="1200" b="0" i="1" smtClean="0">
                            <a:solidFill>
                              <a:schemeClr val="tx1">
                                <a:lumMod val="95000"/>
                                <a:lumOff val="5000"/>
                              </a:schemeClr>
                            </a:solidFill>
                            <a:latin typeface="Cambria Math" panose="02040503050406030204" pitchFamily="18" charset="0"/>
                            <a:cs typeface="+mn-ea"/>
                            <a:sym typeface="+mn-lt"/>
                          </a:rPr>
                          <m:t>𝑔𝑟𝑜𝑤𝑖𝑛𝑔</m:t>
                        </m:r>
                        <m:r>
                          <a:rPr lang="en-US" altLang="zh-CN" sz="1200" b="0" i="1" smtClean="0">
                            <a:solidFill>
                              <a:schemeClr val="tx1">
                                <a:lumMod val="95000"/>
                                <a:lumOff val="5000"/>
                              </a:schemeClr>
                            </a:solidFill>
                            <a:latin typeface="Cambria Math" panose="02040503050406030204" pitchFamily="18" charset="0"/>
                            <a:cs typeface="+mn-ea"/>
                            <a:sym typeface="+mn-lt"/>
                          </a:rPr>
                          <m:t> </m:t>
                        </m:r>
                        <m:r>
                          <a:rPr lang="en-US" altLang="zh-CN" sz="1200" b="0" i="1" smtClean="0">
                            <a:solidFill>
                              <a:schemeClr val="tx1">
                                <a:lumMod val="95000"/>
                                <a:lumOff val="5000"/>
                              </a:schemeClr>
                            </a:solidFill>
                            <a:latin typeface="Cambria Math" panose="02040503050406030204" pitchFamily="18" charset="0"/>
                            <a:cs typeface="+mn-ea"/>
                            <a:sym typeface="+mn-lt"/>
                          </a:rPr>
                          <m:t>𝑠𝑡𝑎𝑡𝑒</m:t>
                        </m:r>
                        <m:r>
                          <a:rPr lang="en-US" altLang="zh-CN" sz="1200" b="0" i="1" smtClean="0">
                            <a:solidFill>
                              <a:schemeClr val="tx1">
                                <a:lumMod val="95000"/>
                                <a:lumOff val="5000"/>
                              </a:schemeClr>
                            </a:solidFill>
                            <a:latin typeface="Cambria Math" panose="02040503050406030204" pitchFamily="18" charset="0"/>
                            <a:cs typeface="+mn-ea"/>
                            <a:sym typeface="+mn-lt"/>
                          </a:rPr>
                          <m:t>)</m:t>
                        </m:r>
                      </m:e>
                      <m:sup>
                        <m:r>
                          <a:rPr lang="en-US" altLang="zh-CN" sz="1200" i="1" smtClean="0">
                            <a:solidFill>
                              <a:schemeClr val="tx1">
                                <a:lumMod val="95000"/>
                                <a:lumOff val="5000"/>
                              </a:schemeClr>
                            </a:solidFill>
                            <a:latin typeface="Cambria Math" panose="02040503050406030204" pitchFamily="18" charset="0"/>
                            <a:cs typeface="+mn-ea"/>
                            <a:sym typeface="+mn-lt"/>
                          </a:rPr>
                          <m:t>2</m:t>
                        </m:r>
                      </m:sup>
                    </m:sSup>
                  </m:oMath>
                </a14:m>
                <a:endParaRPr lang="en-US" altLang="zh-CN" sz="1200" dirty="0">
                  <a:solidFill>
                    <a:schemeClr val="tx1">
                      <a:lumMod val="95000"/>
                      <a:lumOff val="5000"/>
                    </a:schemeClr>
                  </a:solidFill>
                  <a:cs typeface="+mn-ea"/>
                  <a:sym typeface="+mn-lt"/>
                </a:endParaRPr>
              </a:p>
            </p:txBody>
          </p:sp>
        </mc:Choice>
        <mc:Fallback xmlns="">
          <p:sp>
            <p:nvSpPr>
              <p:cNvPr id="9" name="文本框 8">
                <a:extLst>
                  <a:ext uri="{FF2B5EF4-FFF2-40B4-BE49-F238E27FC236}">
                    <a16:creationId xmlns:a16="http://schemas.microsoft.com/office/drawing/2014/main" id="{66D8751D-BE58-4780-A2AA-AE4544DC4829}"/>
                  </a:ext>
                </a:extLst>
              </p:cNvPr>
              <p:cNvSpPr txBox="1">
                <a:spLocks noRot="1" noChangeAspect="1" noMove="1" noResize="1" noEditPoints="1" noAdjustHandles="1" noChangeArrowheads="1" noChangeShapeType="1" noTextEdit="1"/>
              </p:cNvSpPr>
              <p:nvPr/>
            </p:nvSpPr>
            <p:spPr>
              <a:xfrm>
                <a:off x="4966985" y="2952164"/>
                <a:ext cx="2778793" cy="1479764"/>
              </a:xfrm>
              <a:prstGeom prst="rect">
                <a:avLst/>
              </a:prstGeom>
              <a:blipFill>
                <a:blip r:embed="rId3"/>
                <a:stretch>
                  <a:fillRect l="-219" b="-412"/>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D88F054-C6B9-49B0-8FAC-B1E9B6798A42}"/>
              </a:ext>
            </a:extLst>
          </p:cNvPr>
          <p:cNvSpPr txBox="1"/>
          <p:nvPr/>
        </p:nvSpPr>
        <p:spPr>
          <a:xfrm>
            <a:off x="4943823" y="2364054"/>
            <a:ext cx="2825116" cy="59003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2400" dirty="0">
                <a:solidFill>
                  <a:schemeClr val="tx1">
                    <a:lumMod val="95000"/>
                    <a:lumOff val="5000"/>
                  </a:schemeClr>
                </a:solidFill>
                <a:cs typeface="+mn-ea"/>
                <a:sym typeface="+mn-lt"/>
              </a:rPr>
              <a:t>Version 4</a:t>
            </a:r>
            <a:endParaRPr lang="zh-CN" altLang="en-US" sz="2400" dirty="0">
              <a:solidFill>
                <a:schemeClr val="tx1">
                  <a:lumMod val="95000"/>
                  <a:lumOff val="5000"/>
                </a:schemeClr>
              </a:solidFill>
              <a:cs typeface="+mn-ea"/>
              <a:sym typeface="+mn-l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F1CD48C-2C72-4D13-BDE7-86053783D3D2}"/>
                  </a:ext>
                </a:extLst>
              </p:cNvPr>
              <p:cNvSpPr txBox="1"/>
              <p:nvPr/>
            </p:nvSpPr>
            <p:spPr>
              <a:xfrm>
                <a:off x="4966985" y="5022603"/>
                <a:ext cx="2825117" cy="1724768"/>
              </a:xfrm>
              <a:prstGeom prst="rect">
                <a:avLst/>
              </a:prstGeom>
              <a:noFill/>
              <a:extLst>
                <a:ext uri="{909E8E84-426E-40DD-AFC4-6F175D3DCCD1}">
                  <a14:hiddenFill>
                    <a:solidFill>
                      <a:srgbClr val="E84C53"/>
                    </a:solidFill>
                  </a14:hiddenFill>
                </a:ext>
              </a:extLst>
            </p:spPr>
            <p:txBody>
              <a:bodyPr wrap="square" rtlCol="0">
                <a:spAutoFit/>
              </a:bodyPr>
              <a:lstStyle/>
              <a:p>
                <a:pPr>
                  <a:lnSpc>
                    <a:spcPct val="150000"/>
                  </a:lnSpc>
                </a:pPr>
                <a:r>
                  <a:rPr lang="en-US" altLang="zh-CN" sz="1200" dirty="0">
                    <a:solidFill>
                      <a:schemeClr val="tx1">
                        <a:lumMod val="95000"/>
                        <a:lumOff val="5000"/>
                      </a:schemeClr>
                    </a:solidFill>
                    <a:cs typeface="+mn-ea"/>
                    <a:sym typeface="+mn-lt"/>
                  </a:rPr>
                  <a:t>State Space: 10x10 grid, value of tree</a:t>
                </a:r>
              </a:p>
              <a:p>
                <a:pPr>
                  <a:lnSpc>
                    <a:spcPct val="150000"/>
                  </a:lnSpc>
                </a:pPr>
                <a:r>
                  <a:rPr lang="en-US" altLang="zh-CN" sz="1200" dirty="0">
                    <a:solidFill>
                      <a:schemeClr val="tx1">
                        <a:lumMod val="95000"/>
                        <a:lumOff val="5000"/>
                      </a:schemeClr>
                    </a:solidFill>
                    <a:cs typeface="+mn-ea"/>
                    <a:sym typeface="+mn-lt"/>
                  </a:rPr>
                  <a:t>                     fertility of soil</a:t>
                </a:r>
              </a:p>
              <a:p>
                <a:pPr>
                  <a:lnSpc>
                    <a:spcPct val="150000"/>
                  </a:lnSpc>
                </a:pPr>
                <a:r>
                  <a:rPr lang="en-US" altLang="zh-CN" sz="1200" dirty="0">
                    <a:solidFill>
                      <a:schemeClr val="tx1">
                        <a:lumMod val="95000"/>
                        <a:lumOff val="5000"/>
                      </a:schemeClr>
                    </a:solidFill>
                    <a:cs typeface="+mn-ea"/>
                    <a:sym typeface="+mn-lt"/>
                  </a:rPr>
                  <a:t>Action Space: Cut trees with growing 	state 1 to 7, or not cut</a:t>
                </a:r>
              </a:p>
              <a:p>
                <a:pPr>
                  <a:lnSpc>
                    <a:spcPct val="150000"/>
                  </a:lnSpc>
                </a:pPr>
                <a:r>
                  <a:rPr lang="en-US" altLang="zh-CN" sz="1200" dirty="0">
                    <a:solidFill>
                      <a:schemeClr val="tx1">
                        <a:lumMod val="95000"/>
                        <a:lumOff val="5000"/>
                      </a:schemeClr>
                    </a:solidFill>
                    <a:cs typeface="+mn-ea"/>
                    <a:sym typeface="+mn-lt"/>
                  </a:rPr>
                  <a:t>Reward:</a:t>
                </a:r>
                <a14:m>
                  <m:oMath xmlns:m="http://schemas.openxmlformats.org/officeDocument/2006/math">
                    <m:r>
                      <a:rPr lang="en-US" altLang="zh-CN" sz="1200" i="1">
                        <a:solidFill>
                          <a:schemeClr val="tx1">
                            <a:lumMod val="95000"/>
                            <a:lumOff val="5000"/>
                          </a:schemeClr>
                        </a:solidFill>
                        <a:latin typeface="Cambria Math" panose="02040503050406030204" pitchFamily="18" charset="0"/>
                        <a:cs typeface="+mn-ea"/>
                        <a:sym typeface="+mn-lt"/>
                      </a:rPr>
                      <m:t>0.5</m:t>
                    </m:r>
                    <m:r>
                      <a:rPr lang="el-GR" altLang="zh-CN" sz="1200" i="1">
                        <a:solidFill>
                          <a:schemeClr val="tx1">
                            <a:lumMod val="95000"/>
                            <a:lumOff val="5000"/>
                          </a:schemeClr>
                        </a:solidFill>
                        <a:latin typeface="Cambria Math" panose="02040503050406030204" pitchFamily="18" charset="0"/>
                        <a:cs typeface="+mn-ea"/>
                        <a:sym typeface="+mn-lt"/>
                      </a:rPr>
                      <m:t>𝜋</m:t>
                    </m:r>
                    <m:sSup>
                      <m:sSupPr>
                        <m:ctrlPr>
                          <a:rPr lang="en-US" altLang="zh-CN" sz="1200" i="1">
                            <a:solidFill>
                              <a:schemeClr val="tx1">
                                <a:lumMod val="95000"/>
                                <a:lumOff val="5000"/>
                              </a:schemeClr>
                            </a:solidFill>
                            <a:latin typeface="Cambria Math" panose="02040503050406030204" pitchFamily="18" charset="0"/>
                            <a:cs typeface="+mn-ea"/>
                            <a:sym typeface="+mn-lt"/>
                          </a:rPr>
                        </m:ctrlPr>
                      </m:sSupPr>
                      <m:e>
                        <m:r>
                          <a:rPr lang="en-US" altLang="zh-CN" sz="1200" i="1">
                            <a:solidFill>
                              <a:schemeClr val="tx1">
                                <a:lumMod val="95000"/>
                                <a:lumOff val="5000"/>
                              </a:schemeClr>
                            </a:solidFill>
                            <a:latin typeface="Cambria Math" panose="02040503050406030204" pitchFamily="18" charset="0"/>
                            <a:cs typeface="+mn-ea"/>
                            <a:sym typeface="+mn-lt"/>
                          </a:rPr>
                          <m:t>(</m:t>
                        </m:r>
                        <m:r>
                          <a:rPr lang="en-US" altLang="zh-CN" sz="1200" i="1">
                            <a:solidFill>
                              <a:schemeClr val="tx1">
                                <a:lumMod val="95000"/>
                                <a:lumOff val="5000"/>
                              </a:schemeClr>
                            </a:solidFill>
                            <a:latin typeface="Cambria Math" panose="02040503050406030204" pitchFamily="18" charset="0"/>
                            <a:cs typeface="+mn-ea"/>
                            <a:sym typeface="+mn-lt"/>
                          </a:rPr>
                          <m:t>𝑔𝑟𝑜𝑤𝑖𝑛𝑔</m:t>
                        </m:r>
                        <m:r>
                          <a:rPr lang="en-US" altLang="zh-CN" sz="1200" i="1">
                            <a:solidFill>
                              <a:schemeClr val="tx1">
                                <a:lumMod val="95000"/>
                                <a:lumOff val="5000"/>
                              </a:schemeClr>
                            </a:solidFill>
                            <a:latin typeface="Cambria Math" panose="02040503050406030204" pitchFamily="18" charset="0"/>
                            <a:cs typeface="+mn-ea"/>
                            <a:sym typeface="+mn-lt"/>
                          </a:rPr>
                          <m:t> </m:t>
                        </m:r>
                        <m:r>
                          <a:rPr lang="en-US" altLang="zh-CN" sz="1200" i="1">
                            <a:solidFill>
                              <a:schemeClr val="tx1">
                                <a:lumMod val="95000"/>
                                <a:lumOff val="5000"/>
                              </a:schemeClr>
                            </a:solidFill>
                            <a:latin typeface="Cambria Math" panose="02040503050406030204" pitchFamily="18" charset="0"/>
                            <a:cs typeface="+mn-ea"/>
                            <a:sym typeface="+mn-lt"/>
                          </a:rPr>
                          <m:t>𝑠𝑡𝑎𝑡𝑒</m:t>
                        </m:r>
                        <m:r>
                          <a:rPr lang="en-US" altLang="zh-CN" sz="1200" i="1">
                            <a:solidFill>
                              <a:schemeClr val="tx1">
                                <a:lumMod val="95000"/>
                                <a:lumOff val="5000"/>
                              </a:schemeClr>
                            </a:solidFill>
                            <a:latin typeface="Cambria Math" panose="02040503050406030204" pitchFamily="18" charset="0"/>
                            <a:cs typeface="+mn-ea"/>
                            <a:sym typeface="+mn-lt"/>
                          </a:rPr>
                          <m:t>)</m:t>
                        </m:r>
                      </m:e>
                      <m:sup>
                        <m:r>
                          <a:rPr lang="en-US" altLang="zh-CN" sz="1200" i="1">
                            <a:solidFill>
                              <a:schemeClr val="tx1">
                                <a:lumMod val="95000"/>
                                <a:lumOff val="5000"/>
                              </a:schemeClr>
                            </a:solidFill>
                            <a:latin typeface="Cambria Math" panose="02040503050406030204" pitchFamily="18" charset="0"/>
                            <a:cs typeface="+mn-ea"/>
                            <a:sym typeface="+mn-lt"/>
                          </a:rPr>
                          <m:t>2</m:t>
                        </m:r>
                      </m:sup>
                    </m:sSup>
                    <m:r>
                      <a:rPr lang="en-US" altLang="zh-CN" sz="1200" b="0" i="1" smtClean="0">
                        <a:solidFill>
                          <a:schemeClr val="tx1">
                            <a:lumMod val="95000"/>
                            <a:lumOff val="5000"/>
                          </a:schemeClr>
                        </a:solidFill>
                        <a:latin typeface="Cambria Math" panose="02040503050406030204" pitchFamily="18" charset="0"/>
                        <a:cs typeface="+mn-ea"/>
                        <a:sym typeface="+mn-lt"/>
                      </a:rPr>
                      <m:t>+0.05(</m:t>
                    </m:r>
                    <m:r>
                      <a:rPr lang="en-US" altLang="zh-CN" sz="1200" b="0" i="1" smtClean="0">
                        <a:solidFill>
                          <a:schemeClr val="tx1">
                            <a:lumMod val="95000"/>
                            <a:lumOff val="5000"/>
                          </a:schemeClr>
                        </a:solidFill>
                        <a:latin typeface="Cambria Math" panose="02040503050406030204" pitchFamily="18" charset="0"/>
                        <a:cs typeface="+mn-ea"/>
                        <a:sym typeface="+mn-lt"/>
                      </a:rPr>
                      <m:t>𝐶𝑂</m:t>
                    </m:r>
                    <m:r>
                      <a:rPr lang="en-US" altLang="zh-CN" sz="1200" b="0" i="1" smtClean="0">
                        <a:solidFill>
                          <a:schemeClr val="tx1">
                            <a:lumMod val="95000"/>
                            <a:lumOff val="5000"/>
                          </a:schemeClr>
                        </a:solidFill>
                        <a:latin typeface="Cambria Math" panose="02040503050406030204" pitchFamily="18" charset="0"/>
                        <a:cs typeface="+mn-ea"/>
                        <a:sym typeface="+mn-lt"/>
                      </a:rPr>
                      <m:t>2 </m:t>
                    </m:r>
                    <m:r>
                      <a:rPr lang="en-US" altLang="zh-CN" sz="1200" b="0" i="1" smtClean="0">
                        <a:solidFill>
                          <a:schemeClr val="tx1">
                            <a:lumMod val="95000"/>
                            <a:lumOff val="5000"/>
                          </a:schemeClr>
                        </a:solidFill>
                        <a:latin typeface="Cambria Math" panose="02040503050406030204" pitchFamily="18" charset="0"/>
                        <a:cs typeface="+mn-ea"/>
                        <a:sym typeface="+mn-lt"/>
                      </a:rPr>
                      <m:t>𝑎𝑏𝑠𝑜𝑟𝑏𝑒𝑛𝑐𝑦</m:t>
                    </m:r>
                    <m:r>
                      <a:rPr lang="en-US" altLang="zh-CN" sz="1200" b="0" i="1" smtClean="0">
                        <a:solidFill>
                          <a:schemeClr val="tx1">
                            <a:lumMod val="95000"/>
                            <a:lumOff val="5000"/>
                          </a:schemeClr>
                        </a:solidFill>
                        <a:latin typeface="Cambria Math" panose="02040503050406030204" pitchFamily="18" charset="0"/>
                        <a:cs typeface="+mn-ea"/>
                        <a:sym typeface="+mn-lt"/>
                      </a:rPr>
                      <m:t>)</m:t>
                    </m:r>
                  </m:oMath>
                </a14:m>
                <a:endParaRPr lang="en-US" altLang="zh-CN" sz="1200" dirty="0">
                  <a:solidFill>
                    <a:schemeClr val="tx1">
                      <a:lumMod val="95000"/>
                      <a:lumOff val="5000"/>
                    </a:schemeClr>
                  </a:solidFill>
                  <a:cs typeface="+mn-ea"/>
                  <a:sym typeface="+mn-lt"/>
                </a:endParaRPr>
              </a:p>
            </p:txBody>
          </p:sp>
        </mc:Choice>
        <mc:Fallback xmlns="">
          <p:sp>
            <p:nvSpPr>
              <p:cNvPr id="11" name="文本框 10">
                <a:extLst>
                  <a:ext uri="{FF2B5EF4-FFF2-40B4-BE49-F238E27FC236}">
                    <a16:creationId xmlns:a16="http://schemas.microsoft.com/office/drawing/2014/main" id="{2F1CD48C-2C72-4D13-BDE7-86053783D3D2}"/>
                  </a:ext>
                </a:extLst>
              </p:cNvPr>
              <p:cNvSpPr txBox="1">
                <a:spLocks noRot="1" noChangeAspect="1" noMove="1" noResize="1" noEditPoints="1" noAdjustHandles="1" noChangeArrowheads="1" noChangeShapeType="1" noTextEdit="1"/>
              </p:cNvSpPr>
              <p:nvPr/>
            </p:nvSpPr>
            <p:spPr>
              <a:xfrm>
                <a:off x="4966985" y="5022603"/>
                <a:ext cx="2825117" cy="1724768"/>
              </a:xfrm>
              <a:prstGeom prst="rect">
                <a:avLst/>
              </a:prstGeom>
              <a:blipFill>
                <a:blip r:embed="rId4"/>
                <a:stretch>
                  <a:fillRect l="-216" r="-15767" b="-707"/>
                </a:stretch>
              </a:blipFill>
              <a:extLst>
                <a:ext uri="{909E8E84-426E-40DD-AFC4-6F175D3DCCD1}">
                  <a14:hiddenFill xmlns:a14="http://schemas.microsoft.com/office/drawing/2010/main">
                    <a:solidFill>
                      <a:srgbClr val="E84C53"/>
                    </a:solidFill>
                  </a14:hiddenFill>
                </a:ext>
              </a:extLst>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D7EDED5C-C1D3-4CF2-A8F3-5DE8E64513D2}"/>
              </a:ext>
            </a:extLst>
          </p:cNvPr>
          <p:cNvSpPr txBox="1"/>
          <p:nvPr/>
        </p:nvSpPr>
        <p:spPr>
          <a:xfrm>
            <a:off x="4943823" y="4434493"/>
            <a:ext cx="2825116" cy="59003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2400" dirty="0">
                <a:solidFill>
                  <a:schemeClr val="tx1">
                    <a:lumMod val="95000"/>
                    <a:lumOff val="5000"/>
                  </a:schemeClr>
                </a:solidFill>
                <a:cs typeface="+mn-ea"/>
                <a:sym typeface="+mn-lt"/>
              </a:rPr>
              <a:t>Version 5</a:t>
            </a:r>
            <a:endParaRPr lang="zh-CN" altLang="en-US" sz="2400" dirty="0">
              <a:solidFill>
                <a:schemeClr val="tx1">
                  <a:lumMod val="95000"/>
                  <a:lumOff val="5000"/>
                </a:schemeClr>
              </a:solidFill>
              <a:cs typeface="+mn-ea"/>
              <a:sym typeface="+mn-lt"/>
            </a:endParaRPr>
          </a:p>
        </p:txBody>
      </p:sp>
      <p:pic>
        <p:nvPicPr>
          <p:cNvPr id="1028" name="Picture 4" descr="Grey Forest Pictures | Download Free Images on Unsplash">
            <a:extLst>
              <a:ext uri="{FF2B5EF4-FFF2-40B4-BE49-F238E27FC236}">
                <a16:creationId xmlns:a16="http://schemas.microsoft.com/office/drawing/2014/main" id="{88C12120-0187-4C2F-BDBB-A03B563BF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7266" y="1398827"/>
            <a:ext cx="2994734" cy="396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矩形 12">
            <a:extLst>
              <a:ext uri="{FF2B5EF4-FFF2-40B4-BE49-F238E27FC236}">
                <a16:creationId xmlns:a16="http://schemas.microsoft.com/office/drawing/2014/main" id="{96C5FE86-CDD7-4689-A63C-2B8447C43382}"/>
              </a:ext>
            </a:extLst>
          </p:cNvPr>
          <p:cNvSpPr/>
          <p:nvPr/>
        </p:nvSpPr>
        <p:spPr>
          <a:xfrm>
            <a:off x="6356381" y="667948"/>
            <a:ext cx="4429988" cy="1107996"/>
          </a:xfrm>
          <a:prstGeom prst="rect">
            <a:avLst/>
          </a:prstGeom>
          <a:noFill/>
        </p:spPr>
        <p:txBody>
          <a:bodyPr wrap="square" rtlCol="0">
            <a:spAutoFit/>
          </a:bodyPr>
          <a:lstStyle/>
          <a:p>
            <a:pPr algn="dist"/>
            <a:r>
              <a:rPr lang="en-US" altLang="zh-CN" sz="6600" i="1" dirty="0">
                <a:solidFill>
                  <a:srgbClr val="2137BE"/>
                </a:solidFill>
                <a:latin typeface="Agency FB" panose="020B0503020202020204" pitchFamily="34" charset="0"/>
                <a:cs typeface="+mn-ea"/>
                <a:sym typeface="+mn-lt"/>
              </a:rPr>
              <a:t>Implementation</a:t>
            </a:r>
          </a:p>
        </p:txBody>
      </p:sp>
      <p:sp>
        <p:nvSpPr>
          <p:cNvPr id="15" name="文本框 14">
            <a:extLst>
              <a:ext uri="{FF2B5EF4-FFF2-40B4-BE49-F238E27FC236}">
                <a16:creationId xmlns:a16="http://schemas.microsoft.com/office/drawing/2014/main" id="{08BBA601-17E3-46C2-8018-D60A29AFBE1E}"/>
              </a:ext>
            </a:extLst>
          </p:cNvPr>
          <p:cNvSpPr txBox="1"/>
          <p:nvPr/>
        </p:nvSpPr>
        <p:spPr>
          <a:xfrm>
            <a:off x="1192254" y="5022603"/>
            <a:ext cx="2778793" cy="144917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200" dirty="0">
                <a:solidFill>
                  <a:schemeClr val="tx1">
                    <a:lumMod val="95000"/>
                    <a:lumOff val="5000"/>
                  </a:schemeClr>
                </a:solidFill>
                <a:cs typeface="+mn-ea"/>
                <a:sym typeface="+mn-lt"/>
              </a:rPr>
              <a:t>State Space: 10x10 grid, value of tree</a:t>
            </a:r>
          </a:p>
          <a:p>
            <a:pPr>
              <a:lnSpc>
                <a:spcPct val="150000"/>
              </a:lnSpc>
            </a:pPr>
            <a:r>
              <a:rPr lang="en-US" altLang="zh-CN" sz="1200" dirty="0">
                <a:solidFill>
                  <a:schemeClr val="tx1">
                    <a:lumMod val="95000"/>
                    <a:lumOff val="5000"/>
                  </a:schemeClr>
                </a:solidFill>
                <a:cs typeface="+mn-ea"/>
                <a:sym typeface="+mn-lt"/>
              </a:rPr>
              <a:t>Action Space: Cut trees with growing 	state 1 to 7, or not cut</a:t>
            </a:r>
          </a:p>
          <a:p>
            <a:pPr>
              <a:lnSpc>
                <a:spcPct val="150000"/>
              </a:lnSpc>
            </a:pPr>
            <a:r>
              <a:rPr lang="en-US" altLang="zh-CN" sz="1200" dirty="0">
                <a:solidFill>
                  <a:schemeClr val="tx1">
                    <a:lumMod val="95000"/>
                    <a:lumOff val="5000"/>
                  </a:schemeClr>
                </a:solidFill>
                <a:cs typeface="+mn-ea"/>
                <a:sym typeface="+mn-lt"/>
              </a:rPr>
              <a:t>Reward: [0, 1, 4, 9, 16, 25, 36, 49] +</a:t>
            </a:r>
          </a:p>
          <a:p>
            <a:pPr>
              <a:lnSpc>
                <a:spcPct val="150000"/>
              </a:lnSpc>
            </a:pPr>
            <a:r>
              <a:rPr lang="en-US" altLang="zh-CN" sz="1200" dirty="0">
                <a:solidFill>
                  <a:schemeClr val="tx1">
                    <a:lumMod val="95000"/>
                    <a:lumOff val="5000"/>
                  </a:schemeClr>
                </a:solidFill>
                <a:cs typeface="+mn-ea"/>
                <a:sym typeface="+mn-lt"/>
              </a:rPr>
              <a:t>              [0, 5, 10, 15, 20, 25, 30]</a:t>
            </a:r>
          </a:p>
        </p:txBody>
      </p:sp>
      <p:sp>
        <p:nvSpPr>
          <p:cNvPr id="16" name="文本框 15">
            <a:extLst>
              <a:ext uri="{FF2B5EF4-FFF2-40B4-BE49-F238E27FC236}">
                <a16:creationId xmlns:a16="http://schemas.microsoft.com/office/drawing/2014/main" id="{347461FD-8798-474A-A213-5B8450873E62}"/>
              </a:ext>
            </a:extLst>
          </p:cNvPr>
          <p:cNvSpPr txBox="1"/>
          <p:nvPr/>
        </p:nvSpPr>
        <p:spPr>
          <a:xfrm>
            <a:off x="1169092" y="4434493"/>
            <a:ext cx="2825116" cy="59003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2400" dirty="0">
                <a:solidFill>
                  <a:schemeClr val="tx1">
                    <a:lumMod val="95000"/>
                    <a:lumOff val="5000"/>
                  </a:schemeClr>
                </a:solidFill>
                <a:cs typeface="+mn-ea"/>
                <a:sym typeface="+mn-lt"/>
              </a:rPr>
              <a:t>Version 3</a:t>
            </a:r>
            <a:endParaRPr lang="zh-CN" altLang="en-US" sz="2400" dirty="0">
              <a:solidFill>
                <a:schemeClr val="tx1">
                  <a:lumMod val="95000"/>
                  <a:lumOff val="5000"/>
                </a:schemeClr>
              </a:solidFill>
              <a:cs typeface="+mn-ea"/>
              <a:sym typeface="+mn-lt"/>
            </a:endParaRPr>
          </a:p>
        </p:txBody>
      </p:sp>
    </p:spTree>
    <p:extLst>
      <p:ext uri="{BB962C8B-B14F-4D97-AF65-F5344CB8AC3E}">
        <p14:creationId xmlns:p14="http://schemas.microsoft.com/office/powerpoint/2010/main" val="146821471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up)">
                                      <p:cBhvr>
                                        <p:cTn id="23" dur="500"/>
                                        <p:tgtEl>
                                          <p:spTgt spid="8"/>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p:tgtEl>
                                          <p:spTgt spid="10"/>
                                        </p:tgtEl>
                                        <p:attrNameLst>
                                          <p:attrName>ppt_y</p:attrName>
                                        </p:attrNameLst>
                                      </p:cBhvr>
                                      <p:tavLst>
                                        <p:tav tm="0">
                                          <p:val>
                                            <p:strVal val="#ppt_y+#ppt_h*1.125000"/>
                                          </p:val>
                                        </p:tav>
                                        <p:tav tm="100000">
                                          <p:val>
                                            <p:strVal val="#ppt_y"/>
                                          </p:val>
                                        </p:tav>
                                      </p:tavLst>
                                    </p:anim>
                                    <p:animEffect transition="in" filter="wipe(up)">
                                      <p:cBhvr>
                                        <p:cTn id="33" dur="500"/>
                                        <p:tgtEl>
                                          <p:spTgt spid="10"/>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ppt_y</p:attrName>
                                        </p:attrNameLst>
                                      </p:cBhvr>
                                      <p:tavLst>
                                        <p:tav tm="0">
                                          <p:val>
                                            <p:strVal val="#ppt_y+#ppt_h*1.125000"/>
                                          </p:val>
                                        </p:tav>
                                        <p:tav tm="100000">
                                          <p:val>
                                            <p:strVal val="#ppt_y"/>
                                          </p:val>
                                        </p:tav>
                                      </p:tavLst>
                                    </p:anim>
                                    <p:animEffect transition="in" filter="wipe(up)">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12" presetClass="entr" presetSubtype="4"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p:tgtEl>
                                          <p:spTgt spid="15"/>
                                        </p:tgtEl>
                                        <p:attrNameLst>
                                          <p:attrName>ppt_y</p:attrName>
                                        </p:attrNameLst>
                                      </p:cBhvr>
                                      <p:tavLst>
                                        <p:tav tm="0">
                                          <p:val>
                                            <p:strVal val="#ppt_y+#ppt_h*1.125000"/>
                                          </p:val>
                                        </p:tav>
                                        <p:tav tm="100000">
                                          <p:val>
                                            <p:strVal val="#ppt_y"/>
                                          </p:val>
                                        </p:tav>
                                      </p:tavLst>
                                    </p:anim>
                                    <p:animEffect transition="in" filter="wipe(up)">
                                      <p:cBhvr>
                                        <p:cTn id="55" dur="500"/>
                                        <p:tgtEl>
                                          <p:spTgt spid="15"/>
                                        </p:tgtEl>
                                      </p:cBhvr>
                                    </p:animEffect>
                                  </p:childTnLst>
                                </p:cTn>
                              </p:par>
                            </p:childTnLst>
                          </p:cTn>
                        </p:par>
                        <p:par>
                          <p:cTn id="56" fill="hold">
                            <p:stCondLst>
                              <p:cond delay="1500"/>
                            </p:stCondLst>
                            <p:childTnLst>
                              <p:par>
                                <p:cTn id="57" presetID="12" presetClass="entr" presetSubtype="4"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p:tgtEl>
                                          <p:spTgt spid="16"/>
                                        </p:tgtEl>
                                        <p:attrNameLst>
                                          <p:attrName>ppt_y</p:attrName>
                                        </p:attrNameLst>
                                      </p:cBhvr>
                                      <p:tavLst>
                                        <p:tav tm="0">
                                          <p:val>
                                            <p:strVal val="#ppt_y+#ppt_h*1.125000"/>
                                          </p:val>
                                        </p:tav>
                                        <p:tav tm="100000">
                                          <p:val>
                                            <p:strVal val="#ppt_y"/>
                                          </p:val>
                                        </p:tav>
                                      </p:tavLst>
                                    </p:anim>
                                    <p:animEffect transition="in" filter="wipe(up)">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P spid="6" grpId="0" bldLvl="0"/>
      <p:bldP spid="7" grpId="0" bldLvl="0"/>
      <p:bldP spid="8" grpId="0" bldLvl="0"/>
      <p:bldP spid="9" grpId="0" bldLvl="0"/>
      <p:bldP spid="10" grpId="0" bldLvl="0"/>
      <p:bldP spid="11" grpId="0" bldLvl="0"/>
      <p:bldP spid="12" grpId="0" bldLvl="0"/>
      <p:bldP spid="13" grpId="0"/>
      <p:bldP spid="15" grpId="0" bldLvl="0"/>
      <p:bldP spid="16"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37C7F1D8-180B-439D-8C26-8A6236650E6A}"/>
              </a:ext>
            </a:extLst>
          </p:cNvPr>
          <p:cNvSpPr/>
          <p:nvPr/>
        </p:nvSpPr>
        <p:spPr>
          <a:xfrm>
            <a:off x="10077746" y="1151073"/>
            <a:ext cx="918342" cy="918342"/>
          </a:xfrm>
          <a:prstGeom prst="ellipse">
            <a:avLst/>
          </a:prstGeom>
          <a:solidFill>
            <a:srgbClr val="6D8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760A0F50-0014-41D7-8889-CCB4C9071AA8}"/>
              </a:ext>
            </a:extLst>
          </p:cNvPr>
          <p:cNvSpPr txBox="1"/>
          <p:nvPr/>
        </p:nvSpPr>
        <p:spPr>
          <a:xfrm>
            <a:off x="2409759" y="566298"/>
            <a:ext cx="7372481"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Graphic and Interaction of Environment</a:t>
            </a:r>
            <a:endParaRPr lang="zh-CN" altLang="en-US" sz="3200" dirty="0">
              <a:ln w="28575">
                <a:noFill/>
              </a:ln>
              <a:solidFill>
                <a:schemeClr val="tx1">
                  <a:lumMod val="85000"/>
                  <a:lumOff val="15000"/>
                </a:schemeClr>
              </a:solidFill>
              <a:cs typeface="+mn-ea"/>
              <a:sym typeface="+mn-lt"/>
            </a:endParaRPr>
          </a:p>
        </p:txBody>
      </p:sp>
      <p:sp>
        <p:nvSpPr>
          <p:cNvPr id="3" name="PA-文本框 9">
            <a:extLst>
              <a:ext uri="{FF2B5EF4-FFF2-40B4-BE49-F238E27FC236}">
                <a16:creationId xmlns:a16="http://schemas.microsoft.com/office/drawing/2014/main" id="{8D61D766-F69C-4A15-A26B-8D23DEF28FBB}"/>
              </a:ext>
            </a:extLst>
          </p:cNvPr>
          <p:cNvSpPr txBox="1"/>
          <p:nvPr>
            <p:custDataLst>
              <p:tags r:id="rId1"/>
            </p:custDataLst>
          </p:nvPr>
        </p:nvSpPr>
        <p:spPr>
          <a:xfrm>
            <a:off x="5368061" y="4144732"/>
            <a:ext cx="5628027" cy="102900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400" dirty="0">
                <a:solidFill>
                  <a:schemeClr val="tx1">
                    <a:lumMod val="75000"/>
                    <a:lumOff val="25000"/>
                  </a:schemeClr>
                </a:solidFill>
                <a:latin typeface="+mn-lt"/>
                <a:ea typeface="+mn-ea"/>
                <a:cs typeface="+mn-ea"/>
                <a:sym typeface="+mn-lt"/>
              </a:rPr>
              <a:t>Arrow keys control the movement of yellow frame.</a:t>
            </a:r>
          </a:p>
          <a:p>
            <a:pPr>
              <a:lnSpc>
                <a:spcPct val="150000"/>
              </a:lnSpc>
            </a:pPr>
            <a:r>
              <a:rPr lang="en-US" altLang="zh-CN" sz="1400" dirty="0">
                <a:solidFill>
                  <a:schemeClr val="tx1">
                    <a:lumMod val="75000"/>
                    <a:lumOff val="25000"/>
                  </a:schemeClr>
                </a:solidFill>
                <a:latin typeface="+mn-lt"/>
                <a:ea typeface="+mn-ea"/>
                <a:cs typeface="+mn-ea"/>
                <a:sym typeface="+mn-lt"/>
              </a:rPr>
              <a:t>Key “n” to move to next year.</a:t>
            </a:r>
          </a:p>
          <a:p>
            <a:pPr>
              <a:lnSpc>
                <a:spcPct val="150000"/>
              </a:lnSpc>
            </a:pPr>
            <a:r>
              <a:rPr lang="en-US" altLang="zh-CN" sz="1400" dirty="0">
                <a:solidFill>
                  <a:schemeClr val="tx1">
                    <a:lumMod val="75000"/>
                    <a:lumOff val="25000"/>
                  </a:schemeClr>
                </a:solidFill>
                <a:latin typeface="+mn-lt"/>
                <a:ea typeface="+mn-ea"/>
                <a:cs typeface="+mn-ea"/>
                <a:sym typeface="+mn-lt"/>
              </a:rPr>
              <a:t>Key “0” to “7” cut trees with corresponding growing state.</a:t>
            </a:r>
          </a:p>
        </p:txBody>
      </p:sp>
      <p:grpSp>
        <p:nvGrpSpPr>
          <p:cNvPr id="4" name="Group 9">
            <a:extLst>
              <a:ext uri="{FF2B5EF4-FFF2-40B4-BE49-F238E27FC236}">
                <a16:creationId xmlns:a16="http://schemas.microsoft.com/office/drawing/2014/main" id="{C84022AC-1698-45AE-9CCD-C7EC42EAEAF7}"/>
              </a:ext>
            </a:extLst>
          </p:cNvPr>
          <p:cNvGrpSpPr/>
          <p:nvPr/>
        </p:nvGrpSpPr>
        <p:grpSpPr>
          <a:xfrm>
            <a:off x="5576658" y="3192377"/>
            <a:ext cx="341147" cy="490299"/>
            <a:chOff x="-3175" y="-3175"/>
            <a:chExt cx="341313" cy="490538"/>
          </a:xfrm>
          <a:solidFill>
            <a:srgbClr val="2137BE"/>
          </a:solidFill>
        </p:grpSpPr>
        <p:sp>
          <p:nvSpPr>
            <p:cNvPr id="5" name="Freeform 16">
              <a:extLst>
                <a:ext uri="{FF2B5EF4-FFF2-40B4-BE49-F238E27FC236}">
                  <a16:creationId xmlns:a16="http://schemas.microsoft.com/office/drawing/2014/main" id="{DE7B133C-ED6B-4242-A2C9-739C45FF459D}"/>
                </a:ext>
              </a:extLst>
            </p:cNvPr>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sp>
          <p:nvSpPr>
            <p:cNvPr id="6" name="Freeform 17">
              <a:extLst>
                <a:ext uri="{FF2B5EF4-FFF2-40B4-BE49-F238E27FC236}">
                  <a16:creationId xmlns:a16="http://schemas.microsoft.com/office/drawing/2014/main" id="{DF4C9314-E66F-488E-B39A-E15F661907DE}"/>
                </a:ext>
              </a:extLst>
            </p:cNvPr>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grpSp>
      <p:grpSp>
        <p:nvGrpSpPr>
          <p:cNvPr id="7" name="Group 12">
            <a:extLst>
              <a:ext uri="{FF2B5EF4-FFF2-40B4-BE49-F238E27FC236}">
                <a16:creationId xmlns:a16="http://schemas.microsoft.com/office/drawing/2014/main" id="{964FB2B4-A5EF-4F41-935F-BE437957654A}"/>
              </a:ext>
            </a:extLst>
          </p:cNvPr>
          <p:cNvGrpSpPr/>
          <p:nvPr/>
        </p:nvGrpSpPr>
        <p:grpSpPr>
          <a:xfrm>
            <a:off x="6587628" y="3192376"/>
            <a:ext cx="461738" cy="490299"/>
            <a:chOff x="7938" y="4763"/>
            <a:chExt cx="461963" cy="490538"/>
          </a:xfrm>
          <a:solidFill>
            <a:srgbClr val="2137BE"/>
          </a:solidFill>
        </p:grpSpPr>
        <p:sp>
          <p:nvSpPr>
            <p:cNvPr id="8" name="Freeform 27">
              <a:extLst>
                <a:ext uri="{FF2B5EF4-FFF2-40B4-BE49-F238E27FC236}">
                  <a16:creationId xmlns:a16="http://schemas.microsoft.com/office/drawing/2014/main" id="{52CBA9E1-86FE-4327-8AA5-BCFE6AA6B750}"/>
                </a:ext>
              </a:extLst>
            </p:cNvPr>
            <p:cNvSpPr>
              <a:spLocks noEditPoints="1"/>
            </p:cNvSpPr>
            <p:nvPr/>
          </p:nvSpPr>
          <p:spPr bwMode="auto">
            <a:xfrm>
              <a:off x="7938" y="4763"/>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sp>
          <p:nvSpPr>
            <p:cNvPr id="9" name="Freeform 28">
              <a:extLst>
                <a:ext uri="{FF2B5EF4-FFF2-40B4-BE49-F238E27FC236}">
                  <a16:creationId xmlns:a16="http://schemas.microsoft.com/office/drawing/2014/main" id="{7D6A5C84-6A2A-43E1-9642-024955571364}"/>
                </a:ext>
              </a:extLst>
            </p:cNvPr>
            <p:cNvSpPr>
              <a:spLocks noEditPoints="1"/>
            </p:cNvSpPr>
            <p:nvPr/>
          </p:nvSpPr>
          <p:spPr bwMode="auto">
            <a:xfrm>
              <a:off x="68263" y="650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sp>
          <p:nvSpPr>
            <p:cNvPr id="10" name="Freeform 29">
              <a:extLst>
                <a:ext uri="{FF2B5EF4-FFF2-40B4-BE49-F238E27FC236}">
                  <a16:creationId xmlns:a16="http://schemas.microsoft.com/office/drawing/2014/main" id="{0DE102D1-C792-43DC-A2B1-3A6449139EAF}"/>
                </a:ext>
              </a:extLst>
            </p:cNvPr>
            <p:cNvSpPr>
              <a:spLocks noEditPoints="1"/>
            </p:cNvSpPr>
            <p:nvPr/>
          </p:nvSpPr>
          <p:spPr bwMode="auto">
            <a:xfrm>
              <a:off x="254000" y="111125"/>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grpSp>
      <p:sp>
        <p:nvSpPr>
          <p:cNvPr id="11" name="Freeform 33">
            <a:extLst>
              <a:ext uri="{FF2B5EF4-FFF2-40B4-BE49-F238E27FC236}">
                <a16:creationId xmlns:a16="http://schemas.microsoft.com/office/drawing/2014/main" id="{77C383CA-B45B-4FBD-B003-BCB85BE2151E}"/>
              </a:ext>
            </a:extLst>
          </p:cNvPr>
          <p:cNvSpPr>
            <a:spLocks noEditPoints="1"/>
          </p:cNvSpPr>
          <p:nvPr/>
        </p:nvSpPr>
        <p:spPr bwMode="auto">
          <a:xfrm>
            <a:off x="7716496" y="3235755"/>
            <a:ext cx="490299" cy="44692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137BE"/>
          </a:solidFill>
          <a:ln>
            <a:noFill/>
          </a:ln>
        </p:spPr>
        <p:txBody>
          <a:bodyPr vert="horz" wrap="square" lIns="91440" tIns="45720" rIns="91440" bIns="45720" numCol="1" anchor="t" anchorCtr="0" compatLnSpc="1"/>
          <a:lstStyle/>
          <a:p>
            <a:endParaRPr lang="id-ID">
              <a:solidFill>
                <a:schemeClr val="tx1">
                  <a:lumMod val="75000"/>
                  <a:lumOff val="25000"/>
                </a:schemeClr>
              </a:solidFill>
              <a:cs typeface="+mn-ea"/>
              <a:sym typeface="+mn-lt"/>
            </a:endParaRPr>
          </a:p>
        </p:txBody>
      </p:sp>
      <p:sp>
        <p:nvSpPr>
          <p:cNvPr id="13" name="Google Shape;86;p19">
            <a:extLst>
              <a:ext uri="{FF2B5EF4-FFF2-40B4-BE49-F238E27FC236}">
                <a16:creationId xmlns:a16="http://schemas.microsoft.com/office/drawing/2014/main" id="{FD8F6260-2110-499B-9D58-A52C0DA4CE9D}"/>
              </a:ext>
            </a:extLst>
          </p:cNvPr>
          <p:cNvSpPr txBox="1"/>
          <p:nvPr/>
        </p:nvSpPr>
        <p:spPr>
          <a:xfrm>
            <a:off x="5368061" y="227899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tx1">
                    <a:lumMod val="75000"/>
                    <a:lumOff val="25000"/>
                  </a:schemeClr>
                </a:solidFill>
                <a:cs typeface="+mn-ea"/>
                <a:sym typeface="+mn-lt"/>
              </a:rPr>
              <a:t>Basic Control of Game</a:t>
            </a:r>
            <a:endParaRPr sz="2400" b="0" i="0" u="none" strike="noStrike" cap="none" dirty="0">
              <a:solidFill>
                <a:schemeClr val="tx1">
                  <a:lumMod val="75000"/>
                  <a:lumOff val="25000"/>
                </a:schemeClr>
              </a:solidFill>
              <a:cs typeface="+mn-ea"/>
              <a:sym typeface="+mn-lt"/>
            </a:endParaRPr>
          </a:p>
        </p:txBody>
      </p:sp>
      <p:pic>
        <p:nvPicPr>
          <p:cNvPr id="12" name="pygame window 2022-03-05 00-14-59">
            <a:hlinkClick r:id="" action="ppaction://media"/>
            <a:extLst>
              <a:ext uri="{FF2B5EF4-FFF2-40B4-BE49-F238E27FC236}">
                <a16:creationId xmlns:a16="http://schemas.microsoft.com/office/drawing/2014/main" id="{F3E3F9A3-A47A-48FA-8843-D77D16D5EA3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876933" y="1482571"/>
            <a:ext cx="4114479" cy="4809131"/>
          </a:xfrm>
          <a:prstGeom prst="rect">
            <a:avLst/>
          </a:prstGeom>
        </p:spPr>
      </p:pic>
    </p:spTree>
    <p:extLst>
      <p:ext uri="{BB962C8B-B14F-4D97-AF65-F5344CB8AC3E}">
        <p14:creationId xmlns:p14="http://schemas.microsoft.com/office/powerpoint/2010/main" val="148299454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22" presetClass="entr" presetSubtype="1"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4453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12"/>
                </p:tgtEl>
              </p:cMediaNode>
            </p:video>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2"/>
                                        </p:tgtEl>
                                      </p:cBhvr>
                                    </p:cmd>
                                  </p:childTnLst>
                                </p:cTn>
                              </p:par>
                            </p:childTnLst>
                          </p:cTn>
                        </p:par>
                      </p:childTnLst>
                    </p:cTn>
                  </p:par>
                </p:childTnLst>
              </p:cTn>
              <p:nextCondLst>
                <p:cond evt="onClick" delay="0">
                  <p:tgtEl>
                    <p:spTgt spid="12"/>
                  </p:tgtEl>
                </p:cond>
              </p:nextCondLst>
            </p:seq>
          </p:childTnLst>
        </p:cTn>
      </p:par>
    </p:tnLst>
    <p:bldLst>
      <p:bldP spid="18" grpId="0" animBg="1"/>
      <p:bldP spid="2" grpId="0"/>
      <p:bldP spid="3" grpId="0"/>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ggy Mountain Forest Wallpapers - Top Free Foggy Mountain Forest  Backgrounds - WallpaperAccess">
            <a:extLst>
              <a:ext uri="{FF2B5EF4-FFF2-40B4-BE49-F238E27FC236}">
                <a16:creationId xmlns:a16="http://schemas.microsoft.com/office/drawing/2014/main" id="{36862543-7902-4078-92E9-97FF69EC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44" y="1475866"/>
            <a:ext cx="6096000" cy="39062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 name="椭圆 1">
            <a:extLst>
              <a:ext uri="{FF2B5EF4-FFF2-40B4-BE49-F238E27FC236}">
                <a16:creationId xmlns:a16="http://schemas.microsoft.com/office/drawing/2014/main" id="{76143FCC-22C0-4800-92E1-C747DF6FDFDD}"/>
              </a:ext>
            </a:extLst>
          </p:cNvPr>
          <p:cNvSpPr/>
          <p:nvPr/>
        </p:nvSpPr>
        <p:spPr>
          <a:xfrm>
            <a:off x="6024396" y="626607"/>
            <a:ext cx="746889" cy="746889"/>
          </a:xfrm>
          <a:prstGeom prst="ellipse">
            <a:avLst/>
          </a:prstGeom>
          <a:solidFill>
            <a:srgbClr val="6D8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6017E2E-F00A-4322-9A8C-88F73E6C34E0}"/>
              </a:ext>
            </a:extLst>
          </p:cNvPr>
          <p:cNvSpPr/>
          <p:nvPr/>
        </p:nvSpPr>
        <p:spPr>
          <a:xfrm>
            <a:off x="7234267" y="2558636"/>
            <a:ext cx="2541746" cy="106717"/>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cs typeface="+mn-ea"/>
              <a:sym typeface="+mn-lt"/>
            </a:endParaRPr>
          </a:p>
        </p:txBody>
      </p:sp>
      <p:sp>
        <p:nvSpPr>
          <p:cNvPr id="6" name="文本框 5">
            <a:extLst>
              <a:ext uri="{FF2B5EF4-FFF2-40B4-BE49-F238E27FC236}">
                <a16:creationId xmlns:a16="http://schemas.microsoft.com/office/drawing/2014/main" id="{6C8B2A79-18C8-45DE-A4E3-D9108AD118C5}"/>
              </a:ext>
            </a:extLst>
          </p:cNvPr>
          <p:cNvSpPr txBox="1"/>
          <p:nvPr/>
        </p:nvSpPr>
        <p:spPr>
          <a:xfrm>
            <a:off x="2965143" y="2775594"/>
            <a:ext cx="9081856" cy="830997"/>
          </a:xfrm>
          <a:prstGeom prst="rect">
            <a:avLst/>
          </a:prstGeom>
          <a:noFill/>
        </p:spPr>
        <p:txBody>
          <a:bodyPr wrap="square" rtlCol="0">
            <a:spAutoFit/>
          </a:bodyPr>
          <a:lstStyle/>
          <a:p>
            <a:pPr algn="r"/>
            <a:r>
              <a:rPr lang="en-US" altLang="zh-CN" sz="4800" dirty="0">
                <a:ln w="28575">
                  <a:noFill/>
                </a:ln>
                <a:solidFill>
                  <a:schemeClr val="bg1">
                    <a:lumMod val="50000"/>
                  </a:schemeClr>
                </a:solidFill>
                <a:cs typeface="+mn-ea"/>
                <a:sym typeface="+mn-lt"/>
              </a:rPr>
              <a:t>Impact of Seeds on Training</a:t>
            </a:r>
            <a:endParaRPr lang="zh-CN" altLang="en-US" sz="4800" dirty="0">
              <a:ln w="28575">
                <a:noFill/>
              </a:ln>
              <a:solidFill>
                <a:schemeClr val="bg1">
                  <a:lumMod val="50000"/>
                </a:schemeClr>
              </a:solidFill>
              <a:cs typeface="+mn-ea"/>
              <a:sym typeface="+mn-lt"/>
            </a:endParaRPr>
          </a:p>
        </p:txBody>
      </p:sp>
      <p:sp>
        <p:nvSpPr>
          <p:cNvPr id="8" name="椭圆 7">
            <a:extLst>
              <a:ext uri="{FF2B5EF4-FFF2-40B4-BE49-F238E27FC236}">
                <a16:creationId xmlns:a16="http://schemas.microsoft.com/office/drawing/2014/main" id="{20D41121-EEE3-4824-A2E3-02AF2EE425AD}"/>
              </a:ext>
            </a:extLst>
          </p:cNvPr>
          <p:cNvSpPr/>
          <p:nvPr/>
        </p:nvSpPr>
        <p:spPr>
          <a:xfrm>
            <a:off x="9587344" y="4677274"/>
            <a:ext cx="3161383" cy="3161383"/>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013295651"/>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B6CFBD-1B75-43AE-B0D4-490E7F201331}"/>
              </a:ext>
            </a:extLst>
          </p:cNvPr>
          <p:cNvSpPr txBox="1"/>
          <p:nvPr/>
        </p:nvSpPr>
        <p:spPr>
          <a:xfrm>
            <a:off x="4930542" y="193434"/>
            <a:ext cx="2330915"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Version 1 </a:t>
            </a:r>
            <a:endParaRPr lang="zh-CN" altLang="en-US" sz="3200" dirty="0">
              <a:ln w="28575">
                <a:noFill/>
              </a:ln>
              <a:solidFill>
                <a:schemeClr val="tx1">
                  <a:lumMod val="85000"/>
                  <a:lumOff val="15000"/>
                </a:schemeClr>
              </a:solidFill>
              <a:cs typeface="+mn-ea"/>
              <a:sym typeface="+mn-lt"/>
            </a:endParaRPr>
          </a:p>
        </p:txBody>
      </p:sp>
      <p:sp>
        <p:nvSpPr>
          <p:cNvPr id="5" name="文本框 4">
            <a:extLst>
              <a:ext uri="{FF2B5EF4-FFF2-40B4-BE49-F238E27FC236}">
                <a16:creationId xmlns:a16="http://schemas.microsoft.com/office/drawing/2014/main" id="{A8BA30DD-9A0D-4A73-B264-11D50892944F}"/>
              </a:ext>
            </a:extLst>
          </p:cNvPr>
          <p:cNvSpPr txBox="1"/>
          <p:nvPr/>
        </p:nvSpPr>
        <p:spPr>
          <a:xfrm>
            <a:off x="560772" y="1868086"/>
            <a:ext cx="1740024" cy="369332"/>
          </a:xfrm>
          <a:prstGeom prst="rect">
            <a:avLst/>
          </a:prstGeom>
          <a:noFill/>
        </p:spPr>
        <p:txBody>
          <a:bodyPr wrap="square" rtlCol="0">
            <a:spAutoFit/>
          </a:bodyPr>
          <a:lstStyle/>
          <a:p>
            <a:r>
              <a:rPr lang="en-US" altLang="zh-CN" dirty="0"/>
              <a:t>Q-Learning</a:t>
            </a:r>
            <a:endParaRPr lang="zh-CN" altLang="en-US" dirty="0"/>
          </a:p>
        </p:txBody>
      </p:sp>
      <p:sp>
        <p:nvSpPr>
          <p:cNvPr id="6" name="文本框 5">
            <a:extLst>
              <a:ext uri="{FF2B5EF4-FFF2-40B4-BE49-F238E27FC236}">
                <a16:creationId xmlns:a16="http://schemas.microsoft.com/office/drawing/2014/main" id="{6BC49473-66A1-4AD8-BBD3-B105EB306714}"/>
              </a:ext>
            </a:extLst>
          </p:cNvPr>
          <p:cNvSpPr txBox="1"/>
          <p:nvPr/>
        </p:nvSpPr>
        <p:spPr>
          <a:xfrm>
            <a:off x="352887" y="3580160"/>
            <a:ext cx="2155794" cy="369332"/>
          </a:xfrm>
          <a:prstGeom prst="rect">
            <a:avLst/>
          </a:prstGeom>
          <a:noFill/>
        </p:spPr>
        <p:txBody>
          <a:bodyPr wrap="square" rtlCol="0">
            <a:spAutoFit/>
          </a:bodyPr>
          <a:lstStyle/>
          <a:p>
            <a:r>
              <a:rPr lang="en-US" altLang="zh-CN" dirty="0"/>
              <a:t>Deep Q-Learning</a:t>
            </a:r>
            <a:endParaRPr lang="zh-CN" altLang="en-US" dirty="0"/>
          </a:p>
        </p:txBody>
      </p:sp>
      <p:sp>
        <p:nvSpPr>
          <p:cNvPr id="7" name="文本框 6">
            <a:extLst>
              <a:ext uri="{FF2B5EF4-FFF2-40B4-BE49-F238E27FC236}">
                <a16:creationId xmlns:a16="http://schemas.microsoft.com/office/drawing/2014/main" id="{BFC90C4D-D55E-4951-9C55-5A4FE8B3469B}"/>
              </a:ext>
            </a:extLst>
          </p:cNvPr>
          <p:cNvSpPr txBox="1"/>
          <p:nvPr/>
        </p:nvSpPr>
        <p:spPr>
          <a:xfrm>
            <a:off x="520869" y="5277398"/>
            <a:ext cx="1740024" cy="369332"/>
          </a:xfrm>
          <a:prstGeom prst="rect">
            <a:avLst/>
          </a:prstGeom>
          <a:noFill/>
        </p:spPr>
        <p:txBody>
          <a:bodyPr wrap="square" rtlCol="0">
            <a:spAutoFit/>
          </a:bodyPr>
          <a:lstStyle/>
          <a:p>
            <a:r>
              <a:rPr lang="en-US" altLang="zh-CN" dirty="0"/>
              <a:t>Policy Gradient</a:t>
            </a:r>
            <a:endParaRPr lang="zh-CN" altLang="en-US" dirty="0"/>
          </a:p>
        </p:txBody>
      </p:sp>
      <p:sp>
        <p:nvSpPr>
          <p:cNvPr id="8" name="文本框 7">
            <a:extLst>
              <a:ext uri="{FF2B5EF4-FFF2-40B4-BE49-F238E27FC236}">
                <a16:creationId xmlns:a16="http://schemas.microsoft.com/office/drawing/2014/main" id="{4CF15FD3-4CBB-4FF4-A13D-BF7985F0B34F}"/>
              </a:ext>
            </a:extLst>
          </p:cNvPr>
          <p:cNvSpPr txBox="1"/>
          <p:nvPr/>
        </p:nvSpPr>
        <p:spPr>
          <a:xfrm>
            <a:off x="3504925" y="785856"/>
            <a:ext cx="1740024" cy="369332"/>
          </a:xfrm>
          <a:prstGeom prst="rect">
            <a:avLst/>
          </a:prstGeom>
          <a:noFill/>
        </p:spPr>
        <p:txBody>
          <a:bodyPr wrap="square" rtlCol="0">
            <a:spAutoFit/>
          </a:bodyPr>
          <a:lstStyle/>
          <a:p>
            <a:r>
              <a:rPr lang="en-US" altLang="zh-CN" dirty="0"/>
              <a:t>Seed 0</a:t>
            </a:r>
            <a:endParaRPr lang="zh-CN" altLang="en-US" dirty="0"/>
          </a:p>
        </p:txBody>
      </p:sp>
      <p:sp>
        <p:nvSpPr>
          <p:cNvPr id="9" name="文本框 8">
            <a:extLst>
              <a:ext uri="{FF2B5EF4-FFF2-40B4-BE49-F238E27FC236}">
                <a16:creationId xmlns:a16="http://schemas.microsoft.com/office/drawing/2014/main" id="{ADCF9343-25D9-4A13-9426-733D92F51E2A}"/>
              </a:ext>
            </a:extLst>
          </p:cNvPr>
          <p:cNvSpPr txBox="1"/>
          <p:nvPr/>
        </p:nvSpPr>
        <p:spPr>
          <a:xfrm>
            <a:off x="6491931" y="785856"/>
            <a:ext cx="1740024" cy="369332"/>
          </a:xfrm>
          <a:prstGeom prst="rect">
            <a:avLst/>
          </a:prstGeom>
          <a:noFill/>
        </p:spPr>
        <p:txBody>
          <a:bodyPr wrap="square" rtlCol="0">
            <a:spAutoFit/>
          </a:bodyPr>
          <a:lstStyle/>
          <a:p>
            <a:r>
              <a:rPr lang="en-US" altLang="zh-CN" dirty="0"/>
              <a:t>Seed 1</a:t>
            </a:r>
            <a:endParaRPr lang="zh-CN" altLang="en-US" dirty="0"/>
          </a:p>
        </p:txBody>
      </p:sp>
      <p:sp>
        <p:nvSpPr>
          <p:cNvPr id="10" name="文本框 9">
            <a:extLst>
              <a:ext uri="{FF2B5EF4-FFF2-40B4-BE49-F238E27FC236}">
                <a16:creationId xmlns:a16="http://schemas.microsoft.com/office/drawing/2014/main" id="{1D9A0ADD-41D4-468B-ADF7-9A8806EEDA23}"/>
              </a:ext>
            </a:extLst>
          </p:cNvPr>
          <p:cNvSpPr txBox="1"/>
          <p:nvPr/>
        </p:nvSpPr>
        <p:spPr>
          <a:xfrm>
            <a:off x="9709061" y="778209"/>
            <a:ext cx="1740024" cy="369332"/>
          </a:xfrm>
          <a:prstGeom prst="rect">
            <a:avLst/>
          </a:prstGeom>
          <a:noFill/>
        </p:spPr>
        <p:txBody>
          <a:bodyPr wrap="square" rtlCol="0">
            <a:spAutoFit/>
          </a:bodyPr>
          <a:lstStyle/>
          <a:p>
            <a:r>
              <a:rPr lang="en-US" altLang="zh-CN" dirty="0"/>
              <a:t>Seed 2</a:t>
            </a:r>
            <a:endParaRPr lang="zh-CN" altLang="en-US" dirty="0"/>
          </a:p>
        </p:txBody>
      </p:sp>
      <p:pic>
        <p:nvPicPr>
          <p:cNvPr id="18" name="图片 17">
            <a:extLst>
              <a:ext uri="{FF2B5EF4-FFF2-40B4-BE49-F238E27FC236}">
                <a16:creationId xmlns:a16="http://schemas.microsoft.com/office/drawing/2014/main" id="{726BA66E-E89A-45EA-8ADD-34D2769E0A7E}"/>
              </a:ext>
            </a:extLst>
          </p:cNvPr>
          <p:cNvPicPr>
            <a:picLocks noChangeAspect="1"/>
          </p:cNvPicPr>
          <p:nvPr/>
        </p:nvPicPr>
        <p:blipFill rotWithShape="1">
          <a:blip r:embed="rId2">
            <a:extLst>
              <a:ext uri="{28A0092B-C50C-407E-A947-70E740481C1C}">
                <a14:useLocalDpi xmlns:a14="http://schemas.microsoft.com/office/drawing/2010/main" val="0"/>
              </a:ext>
            </a:extLst>
          </a:blip>
          <a:srcRect l="8956" t="9205" r="9637" b="6426"/>
          <a:stretch/>
        </p:blipFill>
        <p:spPr>
          <a:xfrm>
            <a:off x="2388094" y="3000620"/>
            <a:ext cx="2856855" cy="1512754"/>
          </a:xfrm>
          <a:prstGeom prst="rect">
            <a:avLst/>
          </a:prstGeom>
        </p:spPr>
      </p:pic>
      <p:pic>
        <p:nvPicPr>
          <p:cNvPr id="20" name="图片 19">
            <a:extLst>
              <a:ext uri="{FF2B5EF4-FFF2-40B4-BE49-F238E27FC236}">
                <a16:creationId xmlns:a16="http://schemas.microsoft.com/office/drawing/2014/main" id="{B359E5EC-C1E3-43B1-AC69-D66F467C60F5}"/>
              </a:ext>
            </a:extLst>
          </p:cNvPr>
          <p:cNvPicPr>
            <a:picLocks noChangeAspect="1"/>
          </p:cNvPicPr>
          <p:nvPr/>
        </p:nvPicPr>
        <p:blipFill rotWithShape="1">
          <a:blip r:embed="rId3">
            <a:extLst>
              <a:ext uri="{28A0092B-C50C-407E-A947-70E740481C1C}">
                <a14:useLocalDpi xmlns:a14="http://schemas.microsoft.com/office/drawing/2010/main" val="0"/>
              </a:ext>
            </a:extLst>
          </a:blip>
          <a:srcRect l="8956" t="9204" r="9781" b="6142"/>
          <a:stretch/>
        </p:blipFill>
        <p:spPr>
          <a:xfrm>
            <a:off x="5499635" y="3000619"/>
            <a:ext cx="2856855" cy="1520584"/>
          </a:xfrm>
          <a:prstGeom prst="rect">
            <a:avLst/>
          </a:prstGeom>
        </p:spPr>
      </p:pic>
      <p:pic>
        <p:nvPicPr>
          <p:cNvPr id="22" name="图片 21">
            <a:extLst>
              <a:ext uri="{FF2B5EF4-FFF2-40B4-BE49-F238E27FC236}">
                <a16:creationId xmlns:a16="http://schemas.microsoft.com/office/drawing/2014/main" id="{269E7FA9-3663-4A06-B56D-3F34D91994A5}"/>
              </a:ext>
            </a:extLst>
          </p:cNvPr>
          <p:cNvPicPr>
            <a:picLocks noChangeAspect="1"/>
          </p:cNvPicPr>
          <p:nvPr/>
        </p:nvPicPr>
        <p:blipFill rotWithShape="1">
          <a:blip r:embed="rId4">
            <a:extLst>
              <a:ext uri="{28A0092B-C50C-407E-A947-70E740481C1C}">
                <a14:useLocalDpi xmlns:a14="http://schemas.microsoft.com/office/drawing/2010/main" val="0"/>
              </a:ext>
            </a:extLst>
          </a:blip>
          <a:srcRect l="8883" t="9491" r="9710" b="6142"/>
          <a:stretch/>
        </p:blipFill>
        <p:spPr>
          <a:xfrm>
            <a:off x="8592230" y="3008449"/>
            <a:ext cx="2856855" cy="1512754"/>
          </a:xfrm>
          <a:prstGeom prst="rect">
            <a:avLst/>
          </a:prstGeom>
        </p:spPr>
      </p:pic>
      <p:pic>
        <p:nvPicPr>
          <p:cNvPr id="24" name="图片 23">
            <a:extLst>
              <a:ext uri="{FF2B5EF4-FFF2-40B4-BE49-F238E27FC236}">
                <a16:creationId xmlns:a16="http://schemas.microsoft.com/office/drawing/2014/main" id="{6247D42C-7A10-4F92-AC36-CCB96E06A9CB}"/>
              </a:ext>
            </a:extLst>
          </p:cNvPr>
          <p:cNvPicPr>
            <a:picLocks noChangeAspect="1"/>
          </p:cNvPicPr>
          <p:nvPr/>
        </p:nvPicPr>
        <p:blipFill rotWithShape="1">
          <a:blip r:embed="rId5">
            <a:extLst>
              <a:ext uri="{28A0092B-C50C-407E-A947-70E740481C1C}">
                <a14:useLocalDpi xmlns:a14="http://schemas.microsoft.com/office/drawing/2010/main" val="0"/>
              </a:ext>
            </a:extLst>
          </a:blip>
          <a:srcRect l="9102" t="9491" r="9636" b="6284"/>
          <a:stretch/>
        </p:blipFill>
        <p:spPr>
          <a:xfrm>
            <a:off x="2388377" y="4705687"/>
            <a:ext cx="2856572" cy="1512755"/>
          </a:xfrm>
          <a:prstGeom prst="rect">
            <a:avLst/>
          </a:prstGeom>
        </p:spPr>
      </p:pic>
      <p:pic>
        <p:nvPicPr>
          <p:cNvPr id="26" name="图片 25">
            <a:extLst>
              <a:ext uri="{FF2B5EF4-FFF2-40B4-BE49-F238E27FC236}">
                <a16:creationId xmlns:a16="http://schemas.microsoft.com/office/drawing/2014/main" id="{23EF6BF0-23AA-4ADC-81A4-569C18BF3FAF}"/>
              </a:ext>
            </a:extLst>
          </p:cNvPr>
          <p:cNvPicPr>
            <a:picLocks noChangeAspect="1"/>
          </p:cNvPicPr>
          <p:nvPr/>
        </p:nvPicPr>
        <p:blipFill rotWithShape="1">
          <a:blip r:embed="rId6">
            <a:extLst>
              <a:ext uri="{28A0092B-C50C-407E-A947-70E740481C1C}">
                <a14:useLocalDpi xmlns:a14="http://schemas.microsoft.com/office/drawing/2010/main" val="0"/>
              </a:ext>
            </a:extLst>
          </a:blip>
          <a:srcRect l="8665" t="9205" r="9636" b="6426"/>
          <a:stretch/>
        </p:blipFill>
        <p:spPr>
          <a:xfrm>
            <a:off x="5499917" y="4711230"/>
            <a:ext cx="2856573" cy="1507212"/>
          </a:xfrm>
          <a:prstGeom prst="rect">
            <a:avLst/>
          </a:prstGeom>
        </p:spPr>
      </p:pic>
      <p:pic>
        <p:nvPicPr>
          <p:cNvPr id="28" name="图片 27">
            <a:extLst>
              <a:ext uri="{FF2B5EF4-FFF2-40B4-BE49-F238E27FC236}">
                <a16:creationId xmlns:a16="http://schemas.microsoft.com/office/drawing/2014/main" id="{B803736B-5744-4981-83F4-9A266FFFADDB}"/>
              </a:ext>
            </a:extLst>
          </p:cNvPr>
          <p:cNvPicPr>
            <a:picLocks noChangeAspect="1"/>
          </p:cNvPicPr>
          <p:nvPr/>
        </p:nvPicPr>
        <p:blipFill rotWithShape="1">
          <a:blip r:embed="rId7">
            <a:extLst>
              <a:ext uri="{28A0092B-C50C-407E-A947-70E740481C1C}">
                <a14:useLocalDpi xmlns:a14="http://schemas.microsoft.com/office/drawing/2010/main" val="0"/>
              </a:ext>
            </a:extLst>
          </a:blip>
          <a:srcRect l="9175" t="9348" r="9709" b="6427"/>
          <a:stretch/>
        </p:blipFill>
        <p:spPr>
          <a:xfrm>
            <a:off x="8592512" y="4718725"/>
            <a:ext cx="2856573" cy="1515471"/>
          </a:xfrm>
          <a:prstGeom prst="rect">
            <a:avLst/>
          </a:prstGeom>
        </p:spPr>
      </p:pic>
      <p:pic>
        <p:nvPicPr>
          <p:cNvPr id="3" name="图片 2">
            <a:extLst>
              <a:ext uri="{FF2B5EF4-FFF2-40B4-BE49-F238E27FC236}">
                <a16:creationId xmlns:a16="http://schemas.microsoft.com/office/drawing/2014/main" id="{86A10C1C-0A7B-434B-8165-D0F3AE9EA9C9}"/>
              </a:ext>
            </a:extLst>
          </p:cNvPr>
          <p:cNvPicPr>
            <a:picLocks noChangeAspect="1"/>
          </p:cNvPicPr>
          <p:nvPr/>
        </p:nvPicPr>
        <p:blipFill rotWithShape="1">
          <a:blip r:embed="rId8">
            <a:extLst>
              <a:ext uri="{28A0092B-C50C-407E-A947-70E740481C1C}">
                <a14:useLocalDpi xmlns:a14="http://schemas.microsoft.com/office/drawing/2010/main" val="0"/>
              </a:ext>
            </a:extLst>
          </a:blip>
          <a:srcRect l="8519" t="9063" r="9710" b="6426"/>
          <a:stretch/>
        </p:blipFill>
        <p:spPr>
          <a:xfrm>
            <a:off x="2380153" y="1294577"/>
            <a:ext cx="2864796" cy="1512755"/>
          </a:xfrm>
          <a:prstGeom prst="rect">
            <a:avLst/>
          </a:prstGeom>
        </p:spPr>
      </p:pic>
      <p:pic>
        <p:nvPicPr>
          <p:cNvPr id="13" name="图片 12">
            <a:extLst>
              <a:ext uri="{FF2B5EF4-FFF2-40B4-BE49-F238E27FC236}">
                <a16:creationId xmlns:a16="http://schemas.microsoft.com/office/drawing/2014/main" id="{3D6CE095-4574-401A-8FF3-1C3990F71565}"/>
              </a:ext>
            </a:extLst>
          </p:cNvPr>
          <p:cNvPicPr>
            <a:picLocks noChangeAspect="1"/>
          </p:cNvPicPr>
          <p:nvPr/>
        </p:nvPicPr>
        <p:blipFill rotWithShape="1">
          <a:blip r:embed="rId9">
            <a:extLst>
              <a:ext uri="{28A0092B-C50C-407E-A947-70E740481C1C}">
                <a14:useLocalDpi xmlns:a14="http://schemas.microsoft.com/office/drawing/2010/main" val="0"/>
              </a:ext>
            </a:extLst>
          </a:blip>
          <a:srcRect l="8446" t="9348" r="9927" b="6427"/>
          <a:stretch/>
        </p:blipFill>
        <p:spPr>
          <a:xfrm>
            <a:off x="5490304" y="1305313"/>
            <a:ext cx="2856572" cy="1506007"/>
          </a:xfrm>
          <a:prstGeom prst="rect">
            <a:avLst/>
          </a:prstGeom>
        </p:spPr>
      </p:pic>
      <p:pic>
        <p:nvPicPr>
          <p:cNvPr id="17" name="图片 16">
            <a:extLst>
              <a:ext uri="{FF2B5EF4-FFF2-40B4-BE49-F238E27FC236}">
                <a16:creationId xmlns:a16="http://schemas.microsoft.com/office/drawing/2014/main" id="{14011BB9-DBC1-437E-9825-50005BCC969B}"/>
              </a:ext>
            </a:extLst>
          </p:cNvPr>
          <p:cNvPicPr>
            <a:picLocks noChangeAspect="1"/>
          </p:cNvPicPr>
          <p:nvPr/>
        </p:nvPicPr>
        <p:blipFill rotWithShape="1">
          <a:blip r:embed="rId10">
            <a:extLst>
              <a:ext uri="{28A0092B-C50C-407E-A947-70E740481C1C}">
                <a14:useLocalDpi xmlns:a14="http://schemas.microsoft.com/office/drawing/2010/main" val="0"/>
              </a:ext>
            </a:extLst>
          </a:blip>
          <a:srcRect l="8447" t="9348" r="9636" b="6284"/>
          <a:stretch/>
        </p:blipFill>
        <p:spPr>
          <a:xfrm>
            <a:off x="8592512" y="1306720"/>
            <a:ext cx="2856573" cy="1503192"/>
          </a:xfrm>
          <a:prstGeom prst="rect">
            <a:avLst/>
          </a:prstGeom>
        </p:spPr>
      </p:pic>
    </p:spTree>
    <p:extLst>
      <p:ext uri="{BB962C8B-B14F-4D97-AF65-F5344CB8AC3E}">
        <p14:creationId xmlns:p14="http://schemas.microsoft.com/office/powerpoint/2010/main" val="409571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B6CFBD-1B75-43AE-B0D4-490E7F201331}"/>
              </a:ext>
            </a:extLst>
          </p:cNvPr>
          <p:cNvSpPr txBox="1"/>
          <p:nvPr/>
        </p:nvSpPr>
        <p:spPr>
          <a:xfrm>
            <a:off x="4930542" y="193434"/>
            <a:ext cx="2330915"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Version 5 </a:t>
            </a:r>
            <a:endParaRPr lang="zh-CN" altLang="en-US" sz="3200" dirty="0">
              <a:ln w="28575">
                <a:noFill/>
              </a:ln>
              <a:solidFill>
                <a:schemeClr val="tx1">
                  <a:lumMod val="85000"/>
                  <a:lumOff val="15000"/>
                </a:schemeClr>
              </a:solidFill>
              <a:cs typeface="+mn-ea"/>
              <a:sym typeface="+mn-lt"/>
            </a:endParaRPr>
          </a:p>
        </p:txBody>
      </p:sp>
      <p:sp>
        <p:nvSpPr>
          <p:cNvPr id="5" name="文本框 4">
            <a:extLst>
              <a:ext uri="{FF2B5EF4-FFF2-40B4-BE49-F238E27FC236}">
                <a16:creationId xmlns:a16="http://schemas.microsoft.com/office/drawing/2014/main" id="{A8BA30DD-9A0D-4A73-B264-11D50892944F}"/>
              </a:ext>
            </a:extLst>
          </p:cNvPr>
          <p:cNvSpPr txBox="1"/>
          <p:nvPr/>
        </p:nvSpPr>
        <p:spPr>
          <a:xfrm>
            <a:off x="560772" y="1868086"/>
            <a:ext cx="1740024" cy="369332"/>
          </a:xfrm>
          <a:prstGeom prst="rect">
            <a:avLst/>
          </a:prstGeom>
          <a:noFill/>
        </p:spPr>
        <p:txBody>
          <a:bodyPr wrap="square" rtlCol="0">
            <a:spAutoFit/>
          </a:bodyPr>
          <a:lstStyle/>
          <a:p>
            <a:r>
              <a:rPr lang="en-US" altLang="zh-CN" dirty="0"/>
              <a:t>Q-Learning</a:t>
            </a:r>
            <a:endParaRPr lang="zh-CN" altLang="en-US" dirty="0"/>
          </a:p>
        </p:txBody>
      </p:sp>
      <p:sp>
        <p:nvSpPr>
          <p:cNvPr id="6" name="文本框 5">
            <a:extLst>
              <a:ext uri="{FF2B5EF4-FFF2-40B4-BE49-F238E27FC236}">
                <a16:creationId xmlns:a16="http://schemas.microsoft.com/office/drawing/2014/main" id="{6BC49473-66A1-4AD8-BBD3-B105EB306714}"/>
              </a:ext>
            </a:extLst>
          </p:cNvPr>
          <p:cNvSpPr txBox="1"/>
          <p:nvPr/>
        </p:nvSpPr>
        <p:spPr>
          <a:xfrm>
            <a:off x="352887" y="3580160"/>
            <a:ext cx="2155794" cy="369332"/>
          </a:xfrm>
          <a:prstGeom prst="rect">
            <a:avLst/>
          </a:prstGeom>
          <a:noFill/>
        </p:spPr>
        <p:txBody>
          <a:bodyPr wrap="square" rtlCol="0">
            <a:spAutoFit/>
          </a:bodyPr>
          <a:lstStyle/>
          <a:p>
            <a:r>
              <a:rPr lang="en-US" altLang="zh-CN" dirty="0"/>
              <a:t>Deep Q-Learning</a:t>
            </a:r>
            <a:endParaRPr lang="zh-CN" altLang="en-US" dirty="0"/>
          </a:p>
        </p:txBody>
      </p:sp>
      <p:sp>
        <p:nvSpPr>
          <p:cNvPr id="7" name="文本框 6">
            <a:extLst>
              <a:ext uri="{FF2B5EF4-FFF2-40B4-BE49-F238E27FC236}">
                <a16:creationId xmlns:a16="http://schemas.microsoft.com/office/drawing/2014/main" id="{BFC90C4D-D55E-4951-9C55-5A4FE8B3469B}"/>
              </a:ext>
            </a:extLst>
          </p:cNvPr>
          <p:cNvSpPr txBox="1"/>
          <p:nvPr/>
        </p:nvSpPr>
        <p:spPr>
          <a:xfrm>
            <a:off x="520869" y="5277398"/>
            <a:ext cx="1740024" cy="369332"/>
          </a:xfrm>
          <a:prstGeom prst="rect">
            <a:avLst/>
          </a:prstGeom>
          <a:noFill/>
        </p:spPr>
        <p:txBody>
          <a:bodyPr wrap="square" rtlCol="0">
            <a:spAutoFit/>
          </a:bodyPr>
          <a:lstStyle/>
          <a:p>
            <a:r>
              <a:rPr lang="en-US" altLang="zh-CN" dirty="0"/>
              <a:t>Policy Gradient</a:t>
            </a:r>
            <a:endParaRPr lang="zh-CN" altLang="en-US" dirty="0"/>
          </a:p>
        </p:txBody>
      </p:sp>
      <p:sp>
        <p:nvSpPr>
          <p:cNvPr id="8" name="文本框 7">
            <a:extLst>
              <a:ext uri="{FF2B5EF4-FFF2-40B4-BE49-F238E27FC236}">
                <a16:creationId xmlns:a16="http://schemas.microsoft.com/office/drawing/2014/main" id="{4CF15FD3-4CBB-4FF4-A13D-BF7985F0B34F}"/>
              </a:ext>
            </a:extLst>
          </p:cNvPr>
          <p:cNvSpPr txBox="1"/>
          <p:nvPr/>
        </p:nvSpPr>
        <p:spPr>
          <a:xfrm>
            <a:off x="3504925" y="785856"/>
            <a:ext cx="1740024" cy="369332"/>
          </a:xfrm>
          <a:prstGeom prst="rect">
            <a:avLst/>
          </a:prstGeom>
          <a:noFill/>
        </p:spPr>
        <p:txBody>
          <a:bodyPr wrap="square" rtlCol="0">
            <a:spAutoFit/>
          </a:bodyPr>
          <a:lstStyle/>
          <a:p>
            <a:r>
              <a:rPr lang="en-US" altLang="zh-CN" dirty="0"/>
              <a:t>Seed 0</a:t>
            </a:r>
            <a:endParaRPr lang="zh-CN" altLang="en-US" dirty="0"/>
          </a:p>
        </p:txBody>
      </p:sp>
      <p:sp>
        <p:nvSpPr>
          <p:cNvPr id="9" name="文本框 8">
            <a:extLst>
              <a:ext uri="{FF2B5EF4-FFF2-40B4-BE49-F238E27FC236}">
                <a16:creationId xmlns:a16="http://schemas.microsoft.com/office/drawing/2014/main" id="{ADCF9343-25D9-4A13-9426-733D92F51E2A}"/>
              </a:ext>
            </a:extLst>
          </p:cNvPr>
          <p:cNvSpPr txBox="1"/>
          <p:nvPr/>
        </p:nvSpPr>
        <p:spPr>
          <a:xfrm>
            <a:off x="6491931" y="785856"/>
            <a:ext cx="1740024" cy="369332"/>
          </a:xfrm>
          <a:prstGeom prst="rect">
            <a:avLst/>
          </a:prstGeom>
          <a:noFill/>
        </p:spPr>
        <p:txBody>
          <a:bodyPr wrap="square" rtlCol="0">
            <a:spAutoFit/>
          </a:bodyPr>
          <a:lstStyle/>
          <a:p>
            <a:r>
              <a:rPr lang="en-US" altLang="zh-CN" dirty="0"/>
              <a:t>Seed 1</a:t>
            </a:r>
            <a:endParaRPr lang="zh-CN" altLang="en-US" dirty="0"/>
          </a:p>
        </p:txBody>
      </p:sp>
      <p:sp>
        <p:nvSpPr>
          <p:cNvPr id="10" name="文本框 9">
            <a:extLst>
              <a:ext uri="{FF2B5EF4-FFF2-40B4-BE49-F238E27FC236}">
                <a16:creationId xmlns:a16="http://schemas.microsoft.com/office/drawing/2014/main" id="{1D9A0ADD-41D4-468B-ADF7-9A8806EEDA23}"/>
              </a:ext>
            </a:extLst>
          </p:cNvPr>
          <p:cNvSpPr txBox="1"/>
          <p:nvPr/>
        </p:nvSpPr>
        <p:spPr>
          <a:xfrm>
            <a:off x="9709061" y="778209"/>
            <a:ext cx="1740024" cy="369332"/>
          </a:xfrm>
          <a:prstGeom prst="rect">
            <a:avLst/>
          </a:prstGeom>
          <a:noFill/>
        </p:spPr>
        <p:txBody>
          <a:bodyPr wrap="square" rtlCol="0">
            <a:spAutoFit/>
          </a:bodyPr>
          <a:lstStyle/>
          <a:p>
            <a:r>
              <a:rPr lang="en-US" altLang="zh-CN" dirty="0"/>
              <a:t>Seed 2</a:t>
            </a:r>
            <a:endParaRPr lang="zh-CN" altLang="en-US" dirty="0"/>
          </a:p>
        </p:txBody>
      </p:sp>
      <p:pic>
        <p:nvPicPr>
          <p:cNvPr id="12" name="图片 11">
            <a:extLst>
              <a:ext uri="{FF2B5EF4-FFF2-40B4-BE49-F238E27FC236}">
                <a16:creationId xmlns:a16="http://schemas.microsoft.com/office/drawing/2014/main" id="{1326D77A-A70B-4480-B471-F9AAD7BAB2E7}"/>
              </a:ext>
            </a:extLst>
          </p:cNvPr>
          <p:cNvPicPr>
            <a:picLocks noChangeAspect="1"/>
          </p:cNvPicPr>
          <p:nvPr/>
        </p:nvPicPr>
        <p:blipFill rotWithShape="1">
          <a:blip r:embed="rId2">
            <a:extLst>
              <a:ext uri="{28A0092B-C50C-407E-A947-70E740481C1C}">
                <a14:useLocalDpi xmlns:a14="http://schemas.microsoft.com/office/drawing/2010/main" val="0"/>
              </a:ext>
            </a:extLst>
          </a:blip>
          <a:srcRect l="8956" t="11747" r="9854" b="6285"/>
          <a:stretch/>
        </p:blipFill>
        <p:spPr>
          <a:xfrm>
            <a:off x="2388094" y="1337234"/>
            <a:ext cx="2856855" cy="1473693"/>
          </a:xfrm>
          <a:prstGeom prst="rect">
            <a:avLst/>
          </a:prstGeom>
        </p:spPr>
      </p:pic>
      <p:pic>
        <p:nvPicPr>
          <p:cNvPr id="14" name="图片 13">
            <a:extLst>
              <a:ext uri="{FF2B5EF4-FFF2-40B4-BE49-F238E27FC236}">
                <a16:creationId xmlns:a16="http://schemas.microsoft.com/office/drawing/2014/main" id="{70F209AE-A352-4F79-8301-8761E430C4E7}"/>
              </a:ext>
            </a:extLst>
          </p:cNvPr>
          <p:cNvPicPr>
            <a:picLocks noChangeAspect="1"/>
          </p:cNvPicPr>
          <p:nvPr/>
        </p:nvPicPr>
        <p:blipFill rotWithShape="1">
          <a:blip r:embed="rId3">
            <a:extLst>
              <a:ext uri="{28A0092B-C50C-407E-A947-70E740481C1C}">
                <a14:useLocalDpi xmlns:a14="http://schemas.microsoft.com/office/drawing/2010/main" val="0"/>
              </a:ext>
            </a:extLst>
          </a:blip>
          <a:srcRect l="8956" t="11747" r="9709" b="6285"/>
          <a:stretch/>
        </p:blipFill>
        <p:spPr>
          <a:xfrm>
            <a:off x="5499635" y="1337233"/>
            <a:ext cx="2861981" cy="1473694"/>
          </a:xfrm>
          <a:prstGeom prst="rect">
            <a:avLst/>
          </a:prstGeom>
        </p:spPr>
      </p:pic>
      <p:pic>
        <p:nvPicPr>
          <p:cNvPr id="16" name="图片 15">
            <a:extLst>
              <a:ext uri="{FF2B5EF4-FFF2-40B4-BE49-F238E27FC236}">
                <a16:creationId xmlns:a16="http://schemas.microsoft.com/office/drawing/2014/main" id="{69FD62B7-341D-4C03-A90A-E86692049773}"/>
              </a:ext>
            </a:extLst>
          </p:cNvPr>
          <p:cNvPicPr>
            <a:picLocks noChangeAspect="1"/>
          </p:cNvPicPr>
          <p:nvPr/>
        </p:nvPicPr>
        <p:blipFill rotWithShape="1">
          <a:blip r:embed="rId4">
            <a:extLst>
              <a:ext uri="{28A0092B-C50C-407E-A947-70E740481C1C}">
                <a14:useLocalDpi xmlns:a14="http://schemas.microsoft.com/office/drawing/2010/main" val="0"/>
              </a:ext>
            </a:extLst>
          </a:blip>
          <a:srcRect l="8592" t="9205" r="9781" b="5999"/>
          <a:stretch/>
        </p:blipFill>
        <p:spPr>
          <a:xfrm>
            <a:off x="8592231" y="1294577"/>
            <a:ext cx="2856855" cy="1516350"/>
          </a:xfrm>
          <a:prstGeom prst="rect">
            <a:avLst/>
          </a:prstGeom>
        </p:spPr>
      </p:pic>
      <p:pic>
        <p:nvPicPr>
          <p:cNvPr id="3" name="图片 2">
            <a:extLst>
              <a:ext uri="{FF2B5EF4-FFF2-40B4-BE49-F238E27FC236}">
                <a16:creationId xmlns:a16="http://schemas.microsoft.com/office/drawing/2014/main" id="{2A3C1F81-469A-47C4-83AB-62AAD88B2F59}"/>
              </a:ext>
            </a:extLst>
          </p:cNvPr>
          <p:cNvPicPr>
            <a:picLocks noChangeAspect="1"/>
          </p:cNvPicPr>
          <p:nvPr/>
        </p:nvPicPr>
        <p:blipFill rotWithShape="1">
          <a:blip r:embed="rId5">
            <a:extLst>
              <a:ext uri="{28A0092B-C50C-407E-A947-70E740481C1C}">
                <a14:useLocalDpi xmlns:a14="http://schemas.microsoft.com/office/drawing/2010/main" val="0"/>
              </a:ext>
            </a:extLst>
          </a:blip>
          <a:srcRect l="8300" t="9348" r="9781" b="6427"/>
          <a:stretch/>
        </p:blipFill>
        <p:spPr>
          <a:xfrm>
            <a:off x="2365339" y="3004533"/>
            <a:ext cx="2879610" cy="1512755"/>
          </a:xfrm>
          <a:prstGeom prst="rect">
            <a:avLst/>
          </a:prstGeom>
        </p:spPr>
      </p:pic>
      <p:pic>
        <p:nvPicPr>
          <p:cNvPr id="13" name="图片 12">
            <a:extLst>
              <a:ext uri="{FF2B5EF4-FFF2-40B4-BE49-F238E27FC236}">
                <a16:creationId xmlns:a16="http://schemas.microsoft.com/office/drawing/2014/main" id="{166AE944-7F0E-4066-8FF2-28E4B15D539D}"/>
              </a:ext>
            </a:extLst>
          </p:cNvPr>
          <p:cNvPicPr>
            <a:picLocks noChangeAspect="1"/>
          </p:cNvPicPr>
          <p:nvPr/>
        </p:nvPicPr>
        <p:blipFill rotWithShape="1">
          <a:blip r:embed="rId6">
            <a:extLst>
              <a:ext uri="{28A0092B-C50C-407E-A947-70E740481C1C}">
                <a14:useLocalDpi xmlns:a14="http://schemas.microsoft.com/office/drawing/2010/main" val="0"/>
              </a:ext>
            </a:extLst>
          </a:blip>
          <a:srcRect l="8373" t="9063" r="9710" b="5221"/>
          <a:stretch/>
        </p:blipFill>
        <p:spPr>
          <a:xfrm>
            <a:off x="5476880" y="3004533"/>
            <a:ext cx="2879610" cy="1539526"/>
          </a:xfrm>
          <a:prstGeom prst="rect">
            <a:avLst/>
          </a:prstGeom>
        </p:spPr>
      </p:pic>
      <p:pic>
        <p:nvPicPr>
          <p:cNvPr id="17" name="图片 16">
            <a:extLst>
              <a:ext uri="{FF2B5EF4-FFF2-40B4-BE49-F238E27FC236}">
                <a16:creationId xmlns:a16="http://schemas.microsoft.com/office/drawing/2014/main" id="{F774277F-3BD2-417F-BB1B-DE22ED94A24E}"/>
              </a:ext>
            </a:extLst>
          </p:cNvPr>
          <p:cNvPicPr>
            <a:picLocks noChangeAspect="1"/>
          </p:cNvPicPr>
          <p:nvPr/>
        </p:nvPicPr>
        <p:blipFill rotWithShape="1">
          <a:blip r:embed="rId7">
            <a:extLst>
              <a:ext uri="{28A0092B-C50C-407E-A947-70E740481C1C}">
                <a14:useLocalDpi xmlns:a14="http://schemas.microsoft.com/office/drawing/2010/main" val="0"/>
              </a:ext>
            </a:extLst>
          </a:blip>
          <a:srcRect l="8519" t="9063" r="9781" b="5221"/>
          <a:stretch/>
        </p:blipFill>
        <p:spPr>
          <a:xfrm>
            <a:off x="8588421" y="3004533"/>
            <a:ext cx="2879610" cy="1543642"/>
          </a:xfrm>
          <a:prstGeom prst="rect">
            <a:avLst/>
          </a:prstGeom>
        </p:spPr>
      </p:pic>
      <p:pic>
        <p:nvPicPr>
          <p:cNvPr id="21" name="图片 20">
            <a:extLst>
              <a:ext uri="{FF2B5EF4-FFF2-40B4-BE49-F238E27FC236}">
                <a16:creationId xmlns:a16="http://schemas.microsoft.com/office/drawing/2014/main" id="{7EEC977E-4753-427A-B64D-45D205E27C41}"/>
              </a:ext>
            </a:extLst>
          </p:cNvPr>
          <p:cNvPicPr>
            <a:picLocks noChangeAspect="1"/>
          </p:cNvPicPr>
          <p:nvPr/>
        </p:nvPicPr>
        <p:blipFill rotWithShape="1">
          <a:blip r:embed="rId8">
            <a:extLst>
              <a:ext uri="{28A0092B-C50C-407E-A947-70E740481C1C}">
                <a14:useLocalDpi xmlns:a14="http://schemas.microsoft.com/office/drawing/2010/main" val="0"/>
              </a:ext>
            </a:extLst>
          </a:blip>
          <a:srcRect l="8300" t="9063" r="9781" b="6426"/>
          <a:stretch/>
        </p:blipFill>
        <p:spPr>
          <a:xfrm>
            <a:off x="2365339" y="4716321"/>
            <a:ext cx="2879610" cy="1517875"/>
          </a:xfrm>
          <a:prstGeom prst="rect">
            <a:avLst/>
          </a:prstGeom>
        </p:spPr>
      </p:pic>
      <p:pic>
        <p:nvPicPr>
          <p:cNvPr id="25" name="图片 24">
            <a:extLst>
              <a:ext uri="{FF2B5EF4-FFF2-40B4-BE49-F238E27FC236}">
                <a16:creationId xmlns:a16="http://schemas.microsoft.com/office/drawing/2014/main" id="{BF21D5BC-B3D0-4128-ADD6-A8AB9C2665D4}"/>
              </a:ext>
            </a:extLst>
          </p:cNvPr>
          <p:cNvPicPr>
            <a:picLocks noChangeAspect="1"/>
          </p:cNvPicPr>
          <p:nvPr/>
        </p:nvPicPr>
        <p:blipFill rotWithShape="1">
          <a:blip r:embed="rId9">
            <a:extLst>
              <a:ext uri="{28A0092B-C50C-407E-A947-70E740481C1C}">
                <a14:useLocalDpi xmlns:a14="http://schemas.microsoft.com/office/drawing/2010/main" val="0"/>
              </a:ext>
            </a:extLst>
          </a:blip>
          <a:srcRect l="8228" t="9205" r="9781" b="6284"/>
          <a:stretch/>
        </p:blipFill>
        <p:spPr>
          <a:xfrm>
            <a:off x="5474319" y="4720383"/>
            <a:ext cx="2882171" cy="1517875"/>
          </a:xfrm>
          <a:prstGeom prst="rect">
            <a:avLst/>
          </a:prstGeom>
        </p:spPr>
      </p:pic>
      <p:pic>
        <p:nvPicPr>
          <p:cNvPr id="29" name="图片 28">
            <a:extLst>
              <a:ext uri="{FF2B5EF4-FFF2-40B4-BE49-F238E27FC236}">
                <a16:creationId xmlns:a16="http://schemas.microsoft.com/office/drawing/2014/main" id="{A03918E1-28DC-427C-90AA-BDF77DB65D1A}"/>
              </a:ext>
            </a:extLst>
          </p:cNvPr>
          <p:cNvPicPr>
            <a:picLocks noChangeAspect="1"/>
          </p:cNvPicPr>
          <p:nvPr/>
        </p:nvPicPr>
        <p:blipFill rotWithShape="1">
          <a:blip r:embed="rId10">
            <a:extLst>
              <a:ext uri="{28A0092B-C50C-407E-A947-70E740481C1C}">
                <a14:useLocalDpi xmlns:a14="http://schemas.microsoft.com/office/drawing/2010/main" val="0"/>
              </a:ext>
            </a:extLst>
          </a:blip>
          <a:srcRect l="8301" t="9348" r="9854" b="6284"/>
          <a:stretch/>
        </p:blipFill>
        <p:spPr>
          <a:xfrm>
            <a:off x="8592231" y="4717533"/>
            <a:ext cx="2879610" cy="1516663"/>
          </a:xfrm>
          <a:prstGeom prst="rect">
            <a:avLst/>
          </a:prstGeom>
        </p:spPr>
      </p:pic>
    </p:spTree>
    <p:extLst>
      <p:ext uri="{BB962C8B-B14F-4D97-AF65-F5344CB8AC3E}">
        <p14:creationId xmlns:p14="http://schemas.microsoft.com/office/powerpoint/2010/main" val="256657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ggy Mountain Forest Wallpapers - Top Free Foggy Mountain Forest  Backgrounds - WallpaperAccess">
            <a:extLst>
              <a:ext uri="{FF2B5EF4-FFF2-40B4-BE49-F238E27FC236}">
                <a16:creationId xmlns:a16="http://schemas.microsoft.com/office/drawing/2014/main" id="{36862543-7902-4078-92E9-97FF69EC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44" y="1475866"/>
            <a:ext cx="6096000" cy="39062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 name="椭圆 1">
            <a:extLst>
              <a:ext uri="{FF2B5EF4-FFF2-40B4-BE49-F238E27FC236}">
                <a16:creationId xmlns:a16="http://schemas.microsoft.com/office/drawing/2014/main" id="{76143FCC-22C0-4800-92E1-C747DF6FDFDD}"/>
              </a:ext>
            </a:extLst>
          </p:cNvPr>
          <p:cNvSpPr/>
          <p:nvPr/>
        </p:nvSpPr>
        <p:spPr>
          <a:xfrm>
            <a:off x="6024396" y="626607"/>
            <a:ext cx="746889" cy="746889"/>
          </a:xfrm>
          <a:prstGeom prst="ellipse">
            <a:avLst/>
          </a:prstGeom>
          <a:solidFill>
            <a:srgbClr val="6D8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6017E2E-F00A-4322-9A8C-88F73E6C34E0}"/>
              </a:ext>
            </a:extLst>
          </p:cNvPr>
          <p:cNvSpPr/>
          <p:nvPr/>
        </p:nvSpPr>
        <p:spPr>
          <a:xfrm>
            <a:off x="7234267" y="2558636"/>
            <a:ext cx="2541746" cy="106717"/>
          </a:xfrm>
          <a:prstGeom prst="rect">
            <a:avLst/>
          </a:prstGeom>
          <a:solidFill>
            <a:srgbClr val="415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cs typeface="+mn-ea"/>
              <a:sym typeface="+mn-lt"/>
            </a:endParaRPr>
          </a:p>
        </p:txBody>
      </p:sp>
      <p:sp>
        <p:nvSpPr>
          <p:cNvPr id="6" name="文本框 5">
            <a:extLst>
              <a:ext uri="{FF2B5EF4-FFF2-40B4-BE49-F238E27FC236}">
                <a16:creationId xmlns:a16="http://schemas.microsoft.com/office/drawing/2014/main" id="{6C8B2A79-18C8-45DE-A4E3-D9108AD118C5}"/>
              </a:ext>
            </a:extLst>
          </p:cNvPr>
          <p:cNvSpPr txBox="1"/>
          <p:nvPr/>
        </p:nvSpPr>
        <p:spPr>
          <a:xfrm>
            <a:off x="2965143" y="2775594"/>
            <a:ext cx="9081856" cy="830997"/>
          </a:xfrm>
          <a:prstGeom prst="rect">
            <a:avLst/>
          </a:prstGeom>
          <a:noFill/>
        </p:spPr>
        <p:txBody>
          <a:bodyPr wrap="square" rtlCol="0">
            <a:spAutoFit/>
          </a:bodyPr>
          <a:lstStyle/>
          <a:p>
            <a:pPr algn="r"/>
            <a:r>
              <a:rPr lang="en-US" altLang="zh-CN" sz="4800" dirty="0">
                <a:ln w="28575">
                  <a:noFill/>
                </a:ln>
                <a:solidFill>
                  <a:schemeClr val="bg1">
                    <a:lumMod val="50000"/>
                  </a:schemeClr>
                </a:solidFill>
                <a:cs typeface="+mn-ea"/>
                <a:sym typeface="+mn-lt"/>
              </a:rPr>
              <a:t>Evaluation Results</a:t>
            </a:r>
            <a:endParaRPr lang="zh-CN" altLang="en-US" sz="4800" dirty="0">
              <a:ln w="28575">
                <a:noFill/>
              </a:ln>
              <a:solidFill>
                <a:schemeClr val="bg1">
                  <a:lumMod val="50000"/>
                </a:schemeClr>
              </a:solidFill>
              <a:cs typeface="+mn-ea"/>
              <a:sym typeface="+mn-lt"/>
            </a:endParaRPr>
          </a:p>
        </p:txBody>
      </p:sp>
      <p:sp>
        <p:nvSpPr>
          <p:cNvPr id="8" name="椭圆 7">
            <a:extLst>
              <a:ext uri="{FF2B5EF4-FFF2-40B4-BE49-F238E27FC236}">
                <a16:creationId xmlns:a16="http://schemas.microsoft.com/office/drawing/2014/main" id="{20D41121-EEE3-4824-A2E3-02AF2EE425AD}"/>
              </a:ext>
            </a:extLst>
          </p:cNvPr>
          <p:cNvSpPr/>
          <p:nvPr/>
        </p:nvSpPr>
        <p:spPr>
          <a:xfrm>
            <a:off x="9587344" y="4677274"/>
            <a:ext cx="3161383" cy="3161383"/>
          </a:xfrm>
          <a:prstGeom prst="ellips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939997240"/>
      </p:ext>
    </p:extLst>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1DB0FB-1C86-4167-9A69-8D1441E3B1AA}"/>
              </a:ext>
            </a:extLst>
          </p:cNvPr>
          <p:cNvSpPr txBox="1"/>
          <p:nvPr/>
        </p:nvSpPr>
        <p:spPr>
          <a:xfrm>
            <a:off x="4930542" y="0"/>
            <a:ext cx="2330915" cy="584775"/>
          </a:xfrm>
          <a:prstGeom prst="rect">
            <a:avLst/>
          </a:prstGeom>
          <a:noFill/>
        </p:spPr>
        <p:txBody>
          <a:bodyPr wrap="square" rtlCol="0">
            <a:spAutoFit/>
          </a:bodyPr>
          <a:lstStyle/>
          <a:p>
            <a:pPr algn="dist"/>
            <a:r>
              <a:rPr lang="en-US" altLang="zh-CN" sz="3200" dirty="0">
                <a:ln w="28575">
                  <a:noFill/>
                </a:ln>
                <a:solidFill>
                  <a:schemeClr val="tx1">
                    <a:lumMod val="85000"/>
                    <a:lumOff val="15000"/>
                  </a:schemeClr>
                </a:solidFill>
                <a:cs typeface="+mn-ea"/>
                <a:sym typeface="+mn-lt"/>
              </a:rPr>
              <a:t>Version 1 </a:t>
            </a:r>
            <a:endParaRPr lang="zh-CN" altLang="en-US" sz="3200" dirty="0">
              <a:ln w="28575">
                <a:noFill/>
              </a:ln>
              <a:solidFill>
                <a:schemeClr val="tx1">
                  <a:lumMod val="85000"/>
                  <a:lumOff val="15000"/>
                </a:schemeClr>
              </a:solidFill>
              <a:cs typeface="+mn-ea"/>
              <a:sym typeface="+mn-lt"/>
            </a:endParaRPr>
          </a:p>
        </p:txBody>
      </p:sp>
      <p:sp>
        <p:nvSpPr>
          <p:cNvPr id="3" name="文本框 2">
            <a:extLst>
              <a:ext uri="{FF2B5EF4-FFF2-40B4-BE49-F238E27FC236}">
                <a16:creationId xmlns:a16="http://schemas.microsoft.com/office/drawing/2014/main" id="{0C62A02B-511F-4812-993D-A2291B2DFB2B}"/>
              </a:ext>
            </a:extLst>
          </p:cNvPr>
          <p:cNvSpPr txBox="1"/>
          <p:nvPr/>
        </p:nvSpPr>
        <p:spPr>
          <a:xfrm>
            <a:off x="560772" y="1868086"/>
            <a:ext cx="1740024" cy="369332"/>
          </a:xfrm>
          <a:prstGeom prst="rect">
            <a:avLst/>
          </a:prstGeom>
          <a:noFill/>
        </p:spPr>
        <p:txBody>
          <a:bodyPr wrap="square" rtlCol="0">
            <a:spAutoFit/>
          </a:bodyPr>
          <a:lstStyle/>
          <a:p>
            <a:r>
              <a:rPr lang="en-US" altLang="zh-CN" dirty="0"/>
              <a:t>Q-Learning</a:t>
            </a:r>
            <a:endParaRPr lang="zh-CN" altLang="en-US" dirty="0"/>
          </a:p>
        </p:txBody>
      </p:sp>
      <p:sp>
        <p:nvSpPr>
          <p:cNvPr id="5" name="文本框 4">
            <a:extLst>
              <a:ext uri="{FF2B5EF4-FFF2-40B4-BE49-F238E27FC236}">
                <a16:creationId xmlns:a16="http://schemas.microsoft.com/office/drawing/2014/main" id="{8448B571-B864-4227-9C29-CD29BF46F356}"/>
              </a:ext>
            </a:extLst>
          </p:cNvPr>
          <p:cNvSpPr txBox="1"/>
          <p:nvPr/>
        </p:nvSpPr>
        <p:spPr>
          <a:xfrm>
            <a:off x="352887" y="3580160"/>
            <a:ext cx="2155794" cy="369332"/>
          </a:xfrm>
          <a:prstGeom prst="rect">
            <a:avLst/>
          </a:prstGeom>
          <a:noFill/>
        </p:spPr>
        <p:txBody>
          <a:bodyPr wrap="square" rtlCol="0">
            <a:spAutoFit/>
          </a:bodyPr>
          <a:lstStyle/>
          <a:p>
            <a:r>
              <a:rPr lang="en-US" altLang="zh-CN" dirty="0"/>
              <a:t>Deep Q-Learning</a:t>
            </a:r>
            <a:endParaRPr lang="zh-CN" altLang="en-US" dirty="0"/>
          </a:p>
        </p:txBody>
      </p:sp>
      <p:sp>
        <p:nvSpPr>
          <p:cNvPr id="6" name="文本框 5">
            <a:extLst>
              <a:ext uri="{FF2B5EF4-FFF2-40B4-BE49-F238E27FC236}">
                <a16:creationId xmlns:a16="http://schemas.microsoft.com/office/drawing/2014/main" id="{77E32AC3-8166-4392-A08C-FC1B036FE709}"/>
              </a:ext>
            </a:extLst>
          </p:cNvPr>
          <p:cNvSpPr txBox="1"/>
          <p:nvPr/>
        </p:nvSpPr>
        <p:spPr>
          <a:xfrm>
            <a:off x="520869" y="5277398"/>
            <a:ext cx="1740024" cy="369332"/>
          </a:xfrm>
          <a:prstGeom prst="rect">
            <a:avLst/>
          </a:prstGeom>
          <a:noFill/>
        </p:spPr>
        <p:txBody>
          <a:bodyPr wrap="square" rtlCol="0">
            <a:spAutoFit/>
          </a:bodyPr>
          <a:lstStyle/>
          <a:p>
            <a:r>
              <a:rPr lang="en-US" altLang="zh-CN" dirty="0"/>
              <a:t>Policy Gradient</a:t>
            </a:r>
            <a:endParaRPr lang="zh-CN" altLang="en-US" dirty="0"/>
          </a:p>
        </p:txBody>
      </p:sp>
      <p:pic>
        <p:nvPicPr>
          <p:cNvPr id="7" name="图片 6">
            <a:extLst>
              <a:ext uri="{FF2B5EF4-FFF2-40B4-BE49-F238E27FC236}">
                <a16:creationId xmlns:a16="http://schemas.microsoft.com/office/drawing/2014/main" id="{F3C1F2A1-C4EE-4133-9DFE-316D534ED621}"/>
              </a:ext>
            </a:extLst>
          </p:cNvPr>
          <p:cNvPicPr>
            <a:picLocks noChangeAspect="1"/>
          </p:cNvPicPr>
          <p:nvPr/>
        </p:nvPicPr>
        <p:blipFill rotWithShape="1">
          <a:blip r:embed="rId2">
            <a:extLst>
              <a:ext uri="{28A0092B-C50C-407E-A947-70E740481C1C}">
                <a14:useLocalDpi xmlns:a14="http://schemas.microsoft.com/office/drawing/2010/main" val="0"/>
              </a:ext>
            </a:extLst>
          </a:blip>
          <a:srcRect l="8883" t="11628" r="9710" b="5857"/>
          <a:stretch/>
        </p:blipFill>
        <p:spPr>
          <a:xfrm>
            <a:off x="2592115" y="584775"/>
            <a:ext cx="3959601" cy="2050634"/>
          </a:xfrm>
          <a:prstGeom prst="rect">
            <a:avLst/>
          </a:prstGeom>
        </p:spPr>
      </p:pic>
      <p:pic>
        <p:nvPicPr>
          <p:cNvPr id="9" name="图片 8">
            <a:extLst>
              <a:ext uri="{FF2B5EF4-FFF2-40B4-BE49-F238E27FC236}">
                <a16:creationId xmlns:a16="http://schemas.microsoft.com/office/drawing/2014/main" id="{C945B2AF-27A2-4505-BE6E-2AC902FC03FC}"/>
              </a:ext>
            </a:extLst>
          </p:cNvPr>
          <p:cNvPicPr>
            <a:picLocks noChangeAspect="1"/>
          </p:cNvPicPr>
          <p:nvPr/>
        </p:nvPicPr>
        <p:blipFill rotWithShape="1">
          <a:blip r:embed="rId3">
            <a:extLst>
              <a:ext uri="{28A0092B-C50C-407E-A947-70E740481C1C}">
                <a14:useLocalDpi xmlns:a14="http://schemas.microsoft.com/office/drawing/2010/main" val="0"/>
              </a:ext>
            </a:extLst>
          </a:blip>
          <a:srcRect l="8956" t="11176" r="9781" b="5286"/>
          <a:stretch/>
        </p:blipFill>
        <p:spPr>
          <a:xfrm>
            <a:off x="7261455" y="584775"/>
            <a:ext cx="3959601" cy="2079761"/>
          </a:xfrm>
          <a:prstGeom prst="rect">
            <a:avLst/>
          </a:prstGeom>
        </p:spPr>
      </p:pic>
      <p:pic>
        <p:nvPicPr>
          <p:cNvPr id="11" name="图片 10">
            <a:extLst>
              <a:ext uri="{FF2B5EF4-FFF2-40B4-BE49-F238E27FC236}">
                <a16:creationId xmlns:a16="http://schemas.microsoft.com/office/drawing/2014/main" id="{C0B37235-B4D6-4B4E-8A51-DA17929F7CBB}"/>
              </a:ext>
            </a:extLst>
          </p:cNvPr>
          <p:cNvPicPr>
            <a:picLocks noChangeAspect="1"/>
          </p:cNvPicPr>
          <p:nvPr/>
        </p:nvPicPr>
        <p:blipFill rotWithShape="1">
          <a:blip r:embed="rId4">
            <a:extLst>
              <a:ext uri="{28A0092B-C50C-407E-A947-70E740481C1C}">
                <a14:useLocalDpi xmlns:a14="http://schemas.microsoft.com/office/drawing/2010/main" val="0"/>
              </a:ext>
            </a:extLst>
          </a:blip>
          <a:srcRect l="9102" t="11176" r="9709" b="6284"/>
          <a:stretch/>
        </p:blipFill>
        <p:spPr>
          <a:xfrm>
            <a:off x="2592114" y="2635409"/>
            <a:ext cx="3959601" cy="2056769"/>
          </a:xfrm>
          <a:prstGeom prst="rect">
            <a:avLst/>
          </a:prstGeom>
        </p:spPr>
      </p:pic>
      <p:pic>
        <p:nvPicPr>
          <p:cNvPr id="13" name="图片 12">
            <a:extLst>
              <a:ext uri="{FF2B5EF4-FFF2-40B4-BE49-F238E27FC236}">
                <a16:creationId xmlns:a16="http://schemas.microsoft.com/office/drawing/2014/main" id="{6B003758-F4FE-4300-9FA1-45949D5B59B0}"/>
              </a:ext>
            </a:extLst>
          </p:cNvPr>
          <p:cNvPicPr>
            <a:picLocks noChangeAspect="1"/>
          </p:cNvPicPr>
          <p:nvPr/>
        </p:nvPicPr>
        <p:blipFill rotWithShape="1">
          <a:blip r:embed="rId5">
            <a:extLst>
              <a:ext uri="{28A0092B-C50C-407E-A947-70E740481C1C}">
                <a14:useLocalDpi xmlns:a14="http://schemas.microsoft.com/office/drawing/2010/main" val="0"/>
              </a:ext>
            </a:extLst>
          </a:blip>
          <a:srcRect l="9101" t="10925" r="9781" b="6427"/>
          <a:stretch/>
        </p:blipFill>
        <p:spPr>
          <a:xfrm>
            <a:off x="7261455" y="2627029"/>
            <a:ext cx="3959601" cy="2061311"/>
          </a:xfrm>
          <a:prstGeom prst="rect">
            <a:avLst/>
          </a:prstGeom>
        </p:spPr>
      </p:pic>
      <p:pic>
        <p:nvPicPr>
          <p:cNvPr id="15" name="图片 14">
            <a:extLst>
              <a:ext uri="{FF2B5EF4-FFF2-40B4-BE49-F238E27FC236}">
                <a16:creationId xmlns:a16="http://schemas.microsoft.com/office/drawing/2014/main" id="{ADA9012D-996A-4EC5-8313-EACD9C352943}"/>
              </a:ext>
            </a:extLst>
          </p:cNvPr>
          <p:cNvPicPr>
            <a:picLocks noChangeAspect="1"/>
          </p:cNvPicPr>
          <p:nvPr/>
        </p:nvPicPr>
        <p:blipFill rotWithShape="1">
          <a:blip r:embed="rId6">
            <a:extLst>
              <a:ext uri="{28A0092B-C50C-407E-A947-70E740481C1C}">
                <a14:useLocalDpi xmlns:a14="http://schemas.microsoft.com/office/drawing/2010/main" val="0"/>
              </a:ext>
            </a:extLst>
          </a:blip>
          <a:srcRect l="8810" t="10925" r="9710" b="6142"/>
          <a:stretch/>
        </p:blipFill>
        <p:spPr>
          <a:xfrm>
            <a:off x="2592113" y="4688340"/>
            <a:ext cx="3959602" cy="2059178"/>
          </a:xfrm>
          <a:prstGeom prst="rect">
            <a:avLst/>
          </a:prstGeom>
        </p:spPr>
      </p:pic>
      <p:pic>
        <p:nvPicPr>
          <p:cNvPr id="17" name="图片 16">
            <a:extLst>
              <a:ext uri="{FF2B5EF4-FFF2-40B4-BE49-F238E27FC236}">
                <a16:creationId xmlns:a16="http://schemas.microsoft.com/office/drawing/2014/main" id="{A7211A21-61C9-4C98-8FF1-418431932D66}"/>
              </a:ext>
            </a:extLst>
          </p:cNvPr>
          <p:cNvPicPr>
            <a:picLocks noChangeAspect="1"/>
          </p:cNvPicPr>
          <p:nvPr/>
        </p:nvPicPr>
        <p:blipFill rotWithShape="1">
          <a:blip r:embed="rId7">
            <a:extLst>
              <a:ext uri="{28A0092B-C50C-407E-A947-70E740481C1C}">
                <a14:useLocalDpi xmlns:a14="http://schemas.microsoft.com/office/drawing/2010/main" val="0"/>
              </a:ext>
            </a:extLst>
          </a:blip>
          <a:srcRect l="8956" t="11201" r="9563" b="6141"/>
          <a:stretch/>
        </p:blipFill>
        <p:spPr>
          <a:xfrm>
            <a:off x="7261454" y="4695177"/>
            <a:ext cx="3959602" cy="2052341"/>
          </a:xfrm>
          <a:prstGeom prst="rect">
            <a:avLst/>
          </a:prstGeom>
        </p:spPr>
      </p:pic>
    </p:spTree>
    <p:extLst>
      <p:ext uri="{BB962C8B-B14F-4D97-AF65-F5344CB8AC3E}">
        <p14:creationId xmlns:p14="http://schemas.microsoft.com/office/powerpoint/2010/main" val="280646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564</Words>
  <Application>Microsoft Office PowerPoint</Application>
  <PresentationFormat>宽屏</PresentationFormat>
  <Paragraphs>74</Paragraphs>
  <Slides>13</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Roboto Bold</vt:lpstr>
      <vt:lpstr>等线</vt:lpstr>
      <vt:lpstr>等线 Light</vt:lpstr>
      <vt:lpstr>Agency FB</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Underclass Hero</dc:creator>
  <cp:lastModifiedBy>Underclass Hero</cp:lastModifiedBy>
  <cp:revision>67</cp:revision>
  <dcterms:created xsi:type="dcterms:W3CDTF">2022-03-04T16:04:44Z</dcterms:created>
  <dcterms:modified xsi:type="dcterms:W3CDTF">2022-03-04T23:31:54Z</dcterms:modified>
</cp:coreProperties>
</file>